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4"/>
    <p:sldMasterId id="2147483671" r:id="rId5"/>
  </p:sldMasterIdLst>
  <p:notesMasterIdLst>
    <p:notesMasterId r:id="rId46"/>
  </p:notesMasterIdLst>
  <p:handoutMasterIdLst>
    <p:handoutMasterId r:id="rId47"/>
  </p:handoutMasterIdLst>
  <p:sldIdLst>
    <p:sldId id="496" r:id="rId6"/>
    <p:sldId id="479" r:id="rId7"/>
    <p:sldId id="481" r:id="rId8"/>
    <p:sldId id="480" r:id="rId9"/>
    <p:sldId id="499" r:id="rId10"/>
    <p:sldId id="500" r:id="rId11"/>
    <p:sldId id="501" r:id="rId12"/>
    <p:sldId id="657" r:id="rId13"/>
    <p:sldId id="482" r:id="rId14"/>
    <p:sldId id="483" r:id="rId15"/>
    <p:sldId id="497" r:id="rId16"/>
    <p:sldId id="485" r:id="rId17"/>
    <p:sldId id="504" r:id="rId18"/>
    <p:sldId id="505" r:id="rId19"/>
    <p:sldId id="506" r:id="rId20"/>
    <p:sldId id="486" r:id="rId21"/>
    <p:sldId id="484" r:id="rId22"/>
    <p:sldId id="457" r:id="rId23"/>
    <p:sldId id="653" r:id="rId24"/>
    <p:sldId id="463" r:id="rId25"/>
    <p:sldId id="458" r:id="rId26"/>
    <p:sldId id="658" r:id="rId27"/>
    <p:sldId id="507" r:id="rId28"/>
    <p:sldId id="509" r:id="rId29"/>
    <p:sldId id="511" r:id="rId30"/>
    <p:sldId id="512" r:id="rId31"/>
    <p:sldId id="660" r:id="rId32"/>
    <p:sldId id="659" r:id="rId33"/>
    <p:sldId id="591" r:id="rId34"/>
    <p:sldId id="652" r:id="rId35"/>
    <p:sldId id="488" r:id="rId36"/>
    <p:sldId id="442" r:id="rId37"/>
    <p:sldId id="460" r:id="rId38"/>
    <p:sldId id="474" r:id="rId39"/>
    <p:sldId id="461" r:id="rId40"/>
    <p:sldId id="495" r:id="rId41"/>
    <p:sldId id="489" r:id="rId42"/>
    <p:sldId id="462" r:id="rId43"/>
    <p:sldId id="478" r:id="rId44"/>
    <p:sldId id="487" r:id="rId45"/>
  </p:sldIdLst>
  <p:sldSz cx="24384000" cy="13716000"/>
  <p:notesSz cx="4683125" cy="86868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714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1pPr>
    <a:lvl2pPr marL="0" marR="0" indent="3000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2pPr>
    <a:lvl3pPr marL="0" marR="0" indent="5286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3pPr>
    <a:lvl4pPr marL="0" marR="0" indent="7572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4pPr>
    <a:lvl5pPr marL="0" marR="0" indent="9858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5pPr>
    <a:lvl6pPr marL="0" marR="0" indent="12144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6pPr>
    <a:lvl7pPr marL="0" marR="0" indent="14430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7pPr>
    <a:lvl8pPr marL="0" marR="0" indent="16716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8pPr>
    <a:lvl9pPr marL="0" marR="0" indent="1900237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Overpass Heavy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D7D31"/>
    <a:srgbClr val="FEBC49"/>
    <a:srgbClr val="FFBC49"/>
    <a:srgbClr val="0D888D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474" autoAdjust="0"/>
  </p:normalViewPr>
  <p:slideViewPr>
    <p:cSldViewPr snapToGrid="0">
      <p:cViewPr>
        <p:scale>
          <a:sx n="33" d="100"/>
          <a:sy n="33" d="100"/>
        </p:scale>
        <p:origin x="732" y="210"/>
      </p:cViewPr>
      <p:guideLst/>
    </p:cSldViewPr>
  </p:slideViewPr>
  <p:outlineViewPr>
    <p:cViewPr>
      <p:scale>
        <a:sx n="33" d="100"/>
        <a:sy n="33" d="100"/>
      </p:scale>
      <p:origin x="0" y="-27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E03357C-DF81-46C6-945E-C9444543DF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3"/>
            <a:ext cx="2029354" cy="435847"/>
          </a:xfrm>
          <a:prstGeom prst="rect">
            <a:avLst/>
          </a:prstGeom>
        </p:spPr>
        <p:txBody>
          <a:bodyPr vert="horz" lIns="74205" tIns="37102" rIns="74205" bIns="37102" rtlCol="0"/>
          <a:lstStyle>
            <a:lvl1pPr algn="l">
              <a:defRPr sz="1000"/>
            </a:lvl1pPr>
          </a:lstStyle>
          <a:p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042873-F5B3-4049-820E-E41211ED93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652687" y="3"/>
            <a:ext cx="2029354" cy="435847"/>
          </a:xfrm>
          <a:prstGeom prst="rect">
            <a:avLst/>
          </a:prstGeom>
        </p:spPr>
        <p:txBody>
          <a:bodyPr vert="horz" lIns="74205" tIns="37102" rIns="74205" bIns="37102" rtlCol="0"/>
          <a:lstStyle>
            <a:lvl1pPr algn="r">
              <a:defRPr sz="1000"/>
            </a:lvl1pPr>
          </a:lstStyle>
          <a:p>
            <a:fld id="{3D536F45-0737-49C7-AD19-D9B8FD608214}" type="datetimeFigureOut">
              <a:rPr lang="en-DE" smtClean="0"/>
              <a:t>20.05.2025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41F3FE-CF10-42BD-A052-9AE60608F6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250956"/>
            <a:ext cx="2029354" cy="435846"/>
          </a:xfrm>
          <a:prstGeom prst="rect">
            <a:avLst/>
          </a:prstGeom>
        </p:spPr>
        <p:txBody>
          <a:bodyPr vert="horz" lIns="74205" tIns="37102" rIns="74205" bIns="37102" rtlCol="0" anchor="b"/>
          <a:lstStyle>
            <a:lvl1pPr algn="l">
              <a:defRPr sz="1000"/>
            </a:lvl1pPr>
          </a:lstStyle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6DE9B1A-2BA4-4DCB-8B31-8173BFE465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652687" y="8250956"/>
            <a:ext cx="2029354" cy="435846"/>
          </a:xfrm>
          <a:prstGeom prst="rect">
            <a:avLst/>
          </a:prstGeom>
        </p:spPr>
        <p:txBody>
          <a:bodyPr vert="horz" lIns="74205" tIns="37102" rIns="74205" bIns="37102" rtlCol="0" anchor="b"/>
          <a:lstStyle>
            <a:lvl1pPr algn="r">
              <a:defRPr sz="1000"/>
            </a:lvl1pPr>
          </a:lstStyle>
          <a:p>
            <a:fld id="{102F18C0-F588-496E-9035-7B9FACC6E970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1305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 noRot="1" noChangeAspect="1"/>
          </p:cNvSpPr>
          <p:nvPr>
            <p:ph type="sldImg"/>
          </p:nvPr>
        </p:nvSpPr>
        <p:spPr>
          <a:xfrm>
            <a:off x="-552450" y="652463"/>
            <a:ext cx="5788025" cy="3255962"/>
          </a:xfrm>
          <a:prstGeom prst="rect">
            <a:avLst/>
          </a:prstGeom>
        </p:spPr>
        <p:txBody>
          <a:bodyPr lIns="74205" tIns="37102" rIns="74205" bIns="37102"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624418" y="4126230"/>
            <a:ext cx="3434292" cy="3909060"/>
          </a:xfrm>
          <a:prstGeom prst="rect">
            <a:avLst/>
          </a:prstGeom>
        </p:spPr>
        <p:txBody>
          <a:bodyPr lIns="74205" tIns="37102" rIns="74205" bIns="37102"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0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Header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Dep. Variable</a:t>
            </a:r>
            <a:r>
              <a:rPr lang="en-US" dirty="0"/>
              <a:t>: The dependent variable (price in this case).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</a:t>
            </a:r>
            <a:r>
              <a:rPr lang="en-US" dirty="0"/>
              <a:t>: The type of model used (OLS - Ordinary Least Squares).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Method</a:t>
            </a:r>
            <a:r>
              <a:rPr lang="en-US" dirty="0"/>
              <a:t>: Method used for fitting (Least Squares).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Date</a:t>
            </a:r>
            <a:r>
              <a:rPr lang="en-US" dirty="0"/>
              <a:t> and </a:t>
            </a:r>
            <a:r>
              <a:rPr lang="en-US" b="1" dirty="0"/>
              <a:t>Time</a:t>
            </a:r>
            <a:r>
              <a:rPr lang="en-US" dirty="0"/>
              <a:t>: When the analysis was run.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No. Observations</a:t>
            </a:r>
            <a:r>
              <a:rPr lang="en-US" dirty="0"/>
              <a:t>: The number of observations (rows) used in the model (17290).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Df</a:t>
            </a:r>
            <a:r>
              <a:rPr lang="en-US" b="1" dirty="0"/>
              <a:t> Residuals</a:t>
            </a:r>
            <a:r>
              <a:rPr lang="en-US" dirty="0"/>
              <a:t>: Degrees of freedom of the residuals (17284), calculated as No. Observations - </a:t>
            </a:r>
            <a:r>
              <a:rPr lang="en-US" dirty="0" err="1"/>
              <a:t>Df</a:t>
            </a:r>
            <a:r>
              <a:rPr lang="en-US" dirty="0"/>
              <a:t> Model - 1.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Df</a:t>
            </a:r>
            <a:r>
              <a:rPr lang="en-US" b="1" dirty="0"/>
              <a:t> Model</a:t>
            </a:r>
            <a:r>
              <a:rPr lang="en-US" dirty="0"/>
              <a:t>: Degrees of freedom of the model (5), which is the number of predictors (excluding the intercept).</a:t>
            </a:r>
          </a:p>
          <a:p>
            <a:r>
              <a:rPr lang="en-US" b="1" dirty="0"/>
              <a:t>2. Model Fit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R-squared</a:t>
            </a:r>
            <a:r>
              <a:rPr lang="en-US" dirty="0"/>
              <a:t>: Proportion of variance in the dependent variable explained by the model (0.014). This is relatively low, indicating that the model explains only 1.4% of the variability in price.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Adj. R-squared</a:t>
            </a:r>
            <a:r>
              <a:rPr lang="en-US" dirty="0"/>
              <a:t>: Adjusted R-squared, which adjusts the R-squared value based on the number of predictors and observations (0.014).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F-statistic</a:t>
            </a:r>
            <a:r>
              <a:rPr lang="en-US" dirty="0"/>
              <a:t>: Tests the overall significance of the model (49.39).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 (F-statistic)</a:t>
            </a:r>
            <a:r>
              <a:rPr lang="en-US" dirty="0"/>
              <a:t>: The p-value for the F-statistic (5.82e-51), indicating that the model is statistically significant overall.</a:t>
            </a:r>
          </a:p>
          <a:p>
            <a:r>
              <a:rPr lang="en-US" b="1" dirty="0"/>
              <a:t>3. Coefficients 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 err="1"/>
              <a:t>coef</a:t>
            </a:r>
            <a:r>
              <a:rPr lang="en-US" dirty="0"/>
              <a:t>: The estimated coefficients for each predictor.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std err</a:t>
            </a:r>
            <a:r>
              <a:rPr lang="en-US" dirty="0"/>
              <a:t>: The standard error of the coefficient estimates.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dirty="0"/>
              <a:t>: The t-statistic for each coefficient (</a:t>
            </a:r>
            <a:r>
              <a:rPr lang="en-US" dirty="0" err="1"/>
              <a:t>coef</a:t>
            </a:r>
            <a:r>
              <a:rPr lang="en-US" dirty="0"/>
              <a:t> / std err).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P&gt;|t|</a:t>
            </a:r>
            <a:r>
              <a:rPr lang="en-US" dirty="0"/>
              <a:t>: The p-value for the t-statistic, testing the null hypothesis that the coefficient is zero.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[0.025, 0.975]</a:t>
            </a:r>
            <a:r>
              <a:rPr lang="en-US" dirty="0"/>
              <a:t>: The 95% confidence interval for the coefficient.</a:t>
            </a:r>
          </a:p>
          <a:p>
            <a:r>
              <a:rPr lang="en-US" dirty="0"/>
              <a:t>Here are the details for each coefficient: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Intercept</a:t>
            </a:r>
            <a:r>
              <a:rPr lang="en-US" dirty="0"/>
              <a:t>: The expected value of price when all predictors are zero (3.261e+05).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C(condition)[T.2]</a:t>
            </a:r>
            <a:r>
              <a:rPr lang="en-US" dirty="0"/>
              <a:t>: The effect of condition being 2 on price (not statistically significant).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C(condition)[T.3]</a:t>
            </a:r>
            <a:r>
              <a:rPr lang="en-US" dirty="0"/>
              <a:t>: The effect of condition being 3 on price (statistically significant, p-value = 0.004).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C(condition)[T.4]</a:t>
            </a:r>
            <a:r>
              <a:rPr lang="en-US" dirty="0"/>
              <a:t>: The effect of condition being 4 on price (statistically significant, p-value = 0.011).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C(condition)[T.5]</a:t>
            </a:r>
            <a:r>
              <a:rPr lang="en-US" dirty="0"/>
              <a:t>: The effect of condition being 5 on price (statistically significant, p-value = 0.000).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sqft_lot15</a:t>
            </a:r>
            <a:r>
              <a:rPr lang="en-US" dirty="0"/>
              <a:t>: The effect of sqft_lot15 on price (statistically significant, p-value = 0.000).</a:t>
            </a:r>
          </a:p>
          <a:p>
            <a:r>
              <a:rPr lang="en-US" b="1" dirty="0"/>
              <a:t>4. Additional Statistics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Omnibus</a:t>
            </a:r>
            <a:r>
              <a:rPr lang="en-US" dirty="0"/>
              <a:t>: A test for the presence of skewness and kurtosis (departure from normality) in the residuals. A high value indicates non-normality.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Prob(Omnibus)</a:t>
            </a:r>
            <a:r>
              <a:rPr lang="en-US" dirty="0"/>
              <a:t>: The p-value for the Omnibus test (0.000), indicating non-normality.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Jarque-Bera (JB)</a:t>
            </a:r>
            <a:r>
              <a:rPr lang="en-US" dirty="0"/>
              <a:t>: Another test for normality of residuals, combining skewness and kurtosis.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Prob(JB)</a:t>
            </a:r>
            <a:r>
              <a:rPr lang="en-US" dirty="0"/>
              <a:t>: The p-value for the Jarque-Bera test (0.00), indicating non-normality.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Skew</a:t>
            </a:r>
            <a:r>
              <a:rPr lang="en-US" dirty="0"/>
              <a:t>: Skewness of the residuals (4.122), a measure of asymmetry.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Kurtosis</a:t>
            </a:r>
            <a:r>
              <a:rPr lang="en-US" dirty="0"/>
              <a:t>: Kurtosis of the residuals (40.368), a measure of the tails' heaviness.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Durbin-Watson</a:t>
            </a:r>
            <a:r>
              <a:rPr lang="en-US" dirty="0"/>
              <a:t>: A test for autocorrelation in the residuals (2.004). Values around 2 indicate no autocorrelation.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Cond. No.</a:t>
            </a:r>
            <a:r>
              <a:rPr lang="en-US" dirty="0"/>
              <a:t>: Condition number (1.69e+06), indicating potential multicollinearity or numerical problems if it's large.</a:t>
            </a:r>
          </a:p>
          <a:p>
            <a:r>
              <a:rPr lang="en-US" b="1" dirty="0"/>
              <a:t>Notes: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Standard Errors</a:t>
            </a:r>
            <a:r>
              <a:rPr lang="en-US" dirty="0"/>
              <a:t>: Assume that the covariance matrix of the errors is correctly specified.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Condition Number</a:t>
            </a:r>
            <a:r>
              <a:rPr lang="en-US" dirty="0"/>
              <a:t>: Large values may indicate strong multicollinearity or numerical issues.</a:t>
            </a:r>
          </a:p>
          <a:p>
            <a:r>
              <a:rPr lang="en-US" b="1" dirty="0"/>
              <a:t>Interpretation: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explains a small fraction of the variance in house prices (R-squared = 0.014).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predictors condition levels 3, 4, and 5, and sqft_lot15 are statistically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are signs of non-normality and potential multicollinearity.</a:t>
            </a:r>
          </a:p>
        </p:txBody>
      </p:sp>
    </p:spTree>
    <p:extLst>
      <p:ext uri="{BB962C8B-B14F-4D97-AF65-F5344CB8AC3E}">
        <p14:creationId xmlns:p14="http://schemas.microsoft.com/office/powerpoint/2010/main" val="3787119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 "Strafe" für zusätzliche Variablen fällt für das adjustierte R² insbesondere bei geringem Stichprobenumfang (</a:t>
            </a:r>
            <a:r>
              <a:rPr lang="de-DE" i="1" dirty="0"/>
              <a:t>n</a:t>
            </a:r>
            <a:r>
              <a:rPr lang="de-DE" dirty="0"/>
              <a:t>) hoch aus.</a:t>
            </a:r>
            <a:endParaRPr lang="de-DE" b="0" i="0" dirty="0"/>
          </a:p>
        </p:txBody>
      </p:sp>
    </p:spTree>
    <p:extLst>
      <p:ext uri="{BB962C8B-B14F-4D97-AF65-F5344CB8AC3E}">
        <p14:creationId xmlns:p14="http://schemas.microsoft.com/office/powerpoint/2010/main" val="251566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Mit Warengruppe als Faktor: ca. 70%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Mit Warengruppe als numerische Variable: 7</a:t>
            </a:r>
            <a:r>
              <a:rPr lang="de-DE" b="0" i="0"/>
              <a:t>% oder </a:t>
            </a:r>
            <a:r>
              <a:rPr lang="de-DE" b="0" i="0" dirty="0"/>
              <a:t>weniger</a:t>
            </a:r>
          </a:p>
        </p:txBody>
      </p:sp>
    </p:spTree>
    <p:extLst>
      <p:ext uri="{BB962C8B-B14F-4D97-AF65-F5344CB8AC3E}">
        <p14:creationId xmlns:p14="http://schemas.microsoft.com/office/powerpoint/2010/main" val="1927463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F2A10-39F5-E098-AC66-8A849392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5ADFB0-56F4-5474-94A8-CFF49B0C4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CCB2C4-1FE8-2927-75AE-FF808BAA3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Mit Warengruppe als Faktor: ca. 70%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Mit Warengruppe als numerische Variable: 7</a:t>
            </a:r>
            <a:r>
              <a:rPr lang="de-DE" b="0" i="0"/>
              <a:t>% oder </a:t>
            </a:r>
            <a:r>
              <a:rPr lang="de-DE" b="0" i="0" dirty="0"/>
              <a:t>weniger</a:t>
            </a:r>
          </a:p>
        </p:txBody>
      </p:sp>
    </p:spTree>
    <p:extLst>
      <p:ext uri="{BB962C8B-B14F-4D97-AF65-F5344CB8AC3E}">
        <p14:creationId xmlns:p14="http://schemas.microsoft.com/office/powerpoint/2010/main" val="390866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Styleguide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https://style.tidyverse.org/index.html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6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9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i="0" dirty="0"/>
              <a:t>Ziel ist, dass für Trainings und Testdaten die Vorhersagequalität gleich ist!</a:t>
            </a:r>
          </a:p>
        </p:txBody>
      </p:sp>
    </p:spTree>
    <p:extLst>
      <p:ext uri="{BB962C8B-B14F-4D97-AF65-F5344CB8AC3E}">
        <p14:creationId xmlns:p14="http://schemas.microsoft.com/office/powerpoint/2010/main" val="210196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23957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496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R kann man diese Funktion mit </a:t>
            </a:r>
            <a:r>
              <a:rPr lang="de-DE" dirty="0" err="1"/>
              <a:t>glmnet</a:t>
            </a:r>
            <a:r>
              <a:rPr lang="de-DE" dirty="0"/>
              <a:t>() schätzen/optimieren.</a:t>
            </a:r>
            <a:br>
              <a:rPr lang="de-DE" dirty="0"/>
            </a:br>
            <a:r>
              <a:rPr lang="de-DE" dirty="0"/>
              <a:t>„Problem“: Eingabe muss ein Matrix ohne </a:t>
            </a:r>
            <a:r>
              <a:rPr lang="de-DE" dirty="0" err="1"/>
              <a:t>missings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sein.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23117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Andere wichtige Gruppe:</a:t>
            </a:r>
            <a:br>
              <a:rPr lang="de-DE" dirty="0"/>
            </a:br>
            <a:r>
              <a:rPr lang="de-DE" dirty="0"/>
              <a:t>Entscheidungsbäume (Random Forest, …)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72147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457200" hangingPunct="1">
              <a:lnSpc>
                <a:spcPct val="117999"/>
              </a:lnSpc>
              <a:buFont typeface="Wingdings" panose="05000000000000000000" pitchFamily="2" charset="2"/>
              <a:buNone/>
              <a:defRPr/>
            </a:pPr>
            <a:r>
              <a:rPr lang="de-DE" dirty="0"/>
              <a:t>- Aktivierungsfunktion</a:t>
            </a:r>
          </a:p>
          <a:p>
            <a:pPr marL="0" lvl="0" indent="0" defTabSz="457200" hangingPunct="1">
              <a:lnSpc>
                <a:spcPct val="117999"/>
              </a:lnSpc>
              <a:buFont typeface="Wingdings" panose="05000000000000000000" pitchFamily="2" charset="2"/>
              <a:buNone/>
              <a:defRPr/>
            </a:pPr>
            <a:r>
              <a:rPr lang="de-DE" dirty="0"/>
              <a:t>- Kostenfunktion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- Optimierungsfunktion (Minimierung der Kostenfunktion)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- Lernrate (Eigenschaft der Optimierungsfunktion)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DE" dirty="0"/>
              <a:t>- Regularisierung (Bestrafung der Verwendung von Variablen/großen Parametern)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18306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68622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</p:txBody>
      </p:sp>
    </p:spTree>
    <p:extLst>
      <p:ext uri="{BB962C8B-B14F-4D97-AF65-F5344CB8AC3E}">
        <p14:creationId xmlns:p14="http://schemas.microsoft.com/office/powerpoint/2010/main" val="3382800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Zu 2) </a:t>
            </a:r>
            <a:r>
              <a:rPr lang="de-DE" b="0" i="0" dirty="0" err="1"/>
              <a:t>Relu</a:t>
            </a:r>
            <a:r>
              <a:rPr lang="de-DE" b="0" i="0" dirty="0"/>
              <a:t> mit 4 und 3 Konten kommt in der Regel zu den besten Ergebnissen (bei Nutzung aller Variablen und 50% Trainingsdaten)</a:t>
            </a:r>
            <a:br>
              <a:rPr lang="de-DE" b="0" i="0" dirty="0"/>
            </a:br>
            <a:r>
              <a:rPr lang="de-DE" b="0" i="0" dirty="0">
                <a:sym typeface="Wingdings" panose="05000000000000000000" pitchFamily="2" charset="2"/>
              </a:rPr>
              <a:t> </a:t>
            </a:r>
            <a:r>
              <a:rPr lang="de-DE" b="0" i="0" dirty="0"/>
              <a:t>verschiedene Läufe probieren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>
                <a:sym typeface="Wingdings" panose="05000000000000000000" pitchFamily="2" charset="2"/>
              </a:rPr>
              <a:t> </a:t>
            </a:r>
            <a:r>
              <a:rPr lang="de-DE" b="0" i="0" dirty="0"/>
              <a:t>Test Loss und Training Loss vergleichen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de-DE" b="0" i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de-DE" b="0" i="0" dirty="0"/>
              <a:t>Alternative: Trainingsdatenanteil erhöhen und Knotenanzahl erhöhen (z.B. 5 im ersten Layer)</a:t>
            </a:r>
          </a:p>
        </p:txBody>
      </p:sp>
    </p:spTree>
    <p:extLst>
      <p:ext uri="{BB962C8B-B14F-4D97-AF65-F5344CB8AC3E}">
        <p14:creationId xmlns:p14="http://schemas.microsoft.com/office/powerpoint/2010/main" val="435071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Entscheidendes Charakteristikum ist die Teilung in Trainings-, Validierungs- und Testdatensatz mit dem Fokus auf die </a:t>
            </a:r>
            <a:r>
              <a:rPr lang="de-DE" b="1" i="0" dirty="0"/>
              <a:t>Optimierung der Prognose</a:t>
            </a:r>
            <a:r>
              <a:rPr lang="de-DE" b="0" i="0" dirty="0"/>
              <a:t>.</a:t>
            </a:r>
            <a:br>
              <a:rPr lang="de-DE" b="0" i="0" dirty="0"/>
            </a:br>
            <a:r>
              <a:rPr lang="de-DE" b="0" i="0" dirty="0"/>
              <a:t>Traditionelle Modelle haben den Fokus auf </a:t>
            </a:r>
            <a:r>
              <a:rPr lang="de-DE" b="0" i="0" dirty="0" err="1"/>
              <a:t>Inferenzenstatistik</a:t>
            </a:r>
            <a:r>
              <a:rPr lang="de-DE" b="0" i="0" dirty="0"/>
              <a:t>, d.h. dem Erkennen von relevanten Variablen für das Ergebnis und Erklärung des Zusammenhanges dieser Variablen.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(Meist </a:t>
            </a:r>
            <a:r>
              <a:rPr lang="de-DE" b="0" i="0"/>
              <a:t>manuelle) Veränderung </a:t>
            </a:r>
            <a:r>
              <a:rPr lang="de-DE" b="0" i="0" dirty="0"/>
              <a:t>der Hyperparameter so, dass die Gewichtsparameter des Modells für den Validierungsdatensatz optimiert werden.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</p:txBody>
      </p:sp>
    </p:spTree>
    <p:extLst>
      <p:ext uri="{BB962C8B-B14F-4D97-AF65-F5344CB8AC3E}">
        <p14:creationId xmlns:p14="http://schemas.microsoft.com/office/powerpoint/2010/main" val="224612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cost</a:t>
            </a:r>
            <a:r>
              <a:rPr lang="en-US" dirty="0"/>
              <a:t>, </a:t>
            </a:r>
            <a:r>
              <a:rPr lang="en-US" b="1" dirty="0"/>
              <a:t>loss</a:t>
            </a:r>
            <a:r>
              <a:rPr lang="en-US" dirty="0"/>
              <a:t> or </a:t>
            </a:r>
            <a:r>
              <a:rPr lang="en-US" b="1" dirty="0"/>
              <a:t>error function</a:t>
            </a:r>
            <a:endParaRPr lang="de-DE" b="0" i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Mean Absolute Error (MAE) und RMSE sind weitere mögliche Kostenfunktion und es gibt noch jede Menge weiter.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  <a:p>
            <a:r>
              <a:rPr lang="en-US" b="1" i="1" dirty="0"/>
              <a:t>MAE</a:t>
            </a:r>
            <a:r>
              <a:rPr lang="en-US" dirty="0"/>
              <a:t> doesn’t add any additional weight to the distance between points — the </a:t>
            </a:r>
            <a:r>
              <a:rPr lang="en-US" b="1" dirty="0"/>
              <a:t>error growth is linear</a:t>
            </a:r>
            <a:r>
              <a:rPr lang="en-US" dirty="0"/>
              <a:t>.</a:t>
            </a:r>
          </a:p>
          <a:p>
            <a:r>
              <a:rPr lang="en-US" b="1" i="1" dirty="0"/>
              <a:t>MSE</a:t>
            </a:r>
            <a:r>
              <a:rPr lang="en-US" dirty="0"/>
              <a:t> </a:t>
            </a:r>
            <a:r>
              <a:rPr lang="en-US" b="1" dirty="0"/>
              <a:t>errors grow exponentially with larger values of distance</a:t>
            </a:r>
            <a:r>
              <a:rPr lang="en-US" dirty="0"/>
              <a:t>. It’s a metric that </a:t>
            </a:r>
            <a:r>
              <a:rPr lang="en-US" b="1" dirty="0"/>
              <a:t>adds a massive penalty to points which are far away and a minimal penalty for points which are close</a:t>
            </a:r>
            <a:r>
              <a:rPr lang="en-US" dirty="0"/>
              <a:t> to the expected result.</a:t>
            </a:r>
            <a:endParaRPr lang="de-DE" b="0" i="0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6782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7594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90178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Üblicherweise kann man sich eine Kostenfunktion im maschinellen Lernen wie oben vorstellen.</a:t>
            </a:r>
            <a:br>
              <a:rPr lang="de-DE" b="0" i="0" dirty="0"/>
            </a:br>
            <a:br>
              <a:rPr lang="de-DE" b="0" i="0" dirty="0"/>
            </a:br>
            <a:r>
              <a:rPr lang="de-DE" b="0" i="0" dirty="0"/>
              <a:t>Lernrate!!</a:t>
            </a:r>
          </a:p>
        </p:txBody>
      </p:sp>
    </p:spTree>
    <p:extLst>
      <p:ext uri="{BB962C8B-B14F-4D97-AF65-F5344CB8AC3E}">
        <p14:creationId xmlns:p14="http://schemas.microsoft.com/office/powerpoint/2010/main" val="1133159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Bis 100 Variablen wird häufige eine „geschlossene“ Form zur Berechnung des Minimums für lineare Modelle genutzt (etwa „</a:t>
            </a:r>
            <a:r>
              <a:rPr lang="de-DE" b="0" i="0" dirty="0" err="1"/>
              <a:t>Ordinary</a:t>
            </a:r>
            <a:r>
              <a:rPr lang="de-DE" b="0" i="0" dirty="0"/>
              <a:t> Least Squares“).</a:t>
            </a:r>
          </a:p>
        </p:txBody>
      </p:sp>
    </p:spTree>
    <p:extLst>
      <p:ext uri="{BB962C8B-B14F-4D97-AF65-F5344CB8AC3E}">
        <p14:creationId xmlns:p14="http://schemas.microsoft.com/office/powerpoint/2010/main" val="4007674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 err="1"/>
              <a:t>Residuals</a:t>
            </a:r>
            <a:r>
              <a:rPr lang="de-DE" b="0" i="0" dirty="0"/>
              <a:t> sind die Abweichungen (Mean Absolute Error)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Der p-Wert (</a:t>
            </a:r>
            <a:r>
              <a:rPr lang="de-DE" b="1" i="0" dirty="0"/>
              <a:t>Pr</a:t>
            </a:r>
            <a:r>
              <a:rPr lang="de-DE" b="0" i="0" dirty="0"/>
              <a:t>) gibt hier an, wie wahrscheinlich es ist, dass der </a:t>
            </a:r>
            <a:r>
              <a:rPr lang="de-DE" b="0" i="0" dirty="0" err="1"/>
              <a:t>Estimate</a:t>
            </a:r>
            <a:r>
              <a:rPr lang="de-DE" b="0" i="0" dirty="0"/>
              <a:t> (Koeffizient) von Null verschieden ist. Der p-Wert wird anhand des t-Werts an einer Verteilungstabelle abgelesen.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i="0" dirty="0"/>
              <a:t>Der </a:t>
            </a:r>
            <a:r>
              <a:rPr lang="de-DE" b="1" i="0" dirty="0"/>
              <a:t>t-Wert</a:t>
            </a:r>
            <a:r>
              <a:rPr lang="de-DE" b="0" i="0" dirty="0"/>
              <a:t> wird berechnet, in dem man den </a:t>
            </a:r>
            <a:r>
              <a:rPr lang="de-DE" b="0" i="0" dirty="0" err="1"/>
              <a:t>Estimate</a:t>
            </a:r>
            <a:r>
              <a:rPr lang="de-DE" b="0" i="0" dirty="0"/>
              <a:t> durch den Standardfehler (=Standardabweichung/Wurzel aus Stichprobengröße) teilt.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i="0" dirty="0"/>
              <a:t>F-Wert</a:t>
            </a:r>
            <a:r>
              <a:rPr lang="de-DE" b="0" i="0" dirty="0"/>
              <a:t> gibt die Abweichung von 0 für das Gesamtmodel an.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0" i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/>
              <a:t>The total degrees of freedom for the linear regression model is taken as </a:t>
            </a:r>
            <a:r>
              <a:rPr lang="en" b="1" dirty="0"/>
              <a:t>the sum of the model degrees of freedom plus the model error degrees of freedom</a:t>
            </a:r>
            <a:r>
              <a:rPr lang="en" dirty="0"/>
              <a:t>. Generally, the degrees of freedom is equal to the number of rows of training data used to fit the model.</a:t>
            </a:r>
            <a:endParaRPr lang="de-DE" b="0" i="0" dirty="0"/>
          </a:p>
        </p:txBody>
      </p:sp>
    </p:spTree>
    <p:extLst>
      <p:ext uri="{BB962C8B-B14F-4D97-AF65-F5344CB8AC3E}">
        <p14:creationId xmlns:p14="http://schemas.microsoft.com/office/powerpoint/2010/main" val="4036657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999" y="7020983"/>
            <a:ext cx="18288000" cy="3723217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2665" y="3638552"/>
            <a:ext cx="13038668" cy="3311524"/>
          </a:xfrm>
        </p:spPr>
        <p:txBody>
          <a:bodyPr>
            <a:normAutofit/>
          </a:bodyPr>
          <a:lstStyle>
            <a:lvl1pPr marL="0" indent="0" algn="ctr">
              <a:buNone/>
              <a:defRPr sz="8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2308B7A-6D04-4C3C-927F-225D47919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264" y="741099"/>
            <a:ext cx="5565784" cy="8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3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1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1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08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999" y="7020983"/>
            <a:ext cx="18288000" cy="3723217"/>
          </a:xfrm>
        </p:spPr>
        <p:txBody>
          <a:bodyPr anchor="b">
            <a:normAutofit/>
          </a:bodyPr>
          <a:lstStyle>
            <a:lvl1pPr algn="ctr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72665" y="3638552"/>
            <a:ext cx="13038668" cy="3311524"/>
          </a:xfrm>
        </p:spPr>
        <p:txBody>
          <a:bodyPr>
            <a:normAutofit/>
          </a:bodyPr>
          <a:lstStyle>
            <a:lvl1pPr marL="0" indent="0" algn="ctr">
              <a:buNone/>
              <a:defRPr sz="80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2308B7A-6D04-4C3C-927F-225D47919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264" y="741099"/>
            <a:ext cx="5565784" cy="8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16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7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14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8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34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628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64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17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26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72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337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0156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0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6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4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6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520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9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tx1"/>
          </a:solidFill>
          <a:latin typeface="Overpass Heavy" panose="00000A00000000000000" pitchFamily="50" charset="0"/>
          <a:ea typeface="+mj-ea"/>
          <a:cs typeface="+mj-cs"/>
        </a:defRPr>
      </a:lvl1pPr>
    </p:titleStyle>
    <p:bodyStyle>
      <a:lvl1pPr marL="892175" indent="-892175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§"/>
        <a:defRPr sz="5600" kern="1200">
          <a:solidFill>
            <a:schemeClr val="tx1"/>
          </a:solidFill>
          <a:latin typeface="Overpass Heavy" panose="00000A00000000000000" pitchFamily="50" charset="0"/>
          <a:ea typeface="+mn-ea"/>
          <a:cs typeface="+mn-cs"/>
        </a:defRPr>
      </a:lvl1pPr>
      <a:lvl2pPr marL="1516063" indent="-601663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800" kern="1200">
          <a:solidFill>
            <a:schemeClr val="tx1"/>
          </a:solidFill>
          <a:latin typeface="Overpass Heavy" panose="00000A00000000000000" pitchFamily="50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000" kern="1200">
          <a:solidFill>
            <a:schemeClr val="tx1"/>
          </a:solidFill>
          <a:latin typeface="Overpass Heavy" panose="00000A00000000000000" pitchFamily="50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Overpass Heavy" panose="00000A00000000000000" pitchFamily="50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tx1"/>
          </a:solidFill>
          <a:latin typeface="Overpass Heavy" panose="00000A00000000000000" pitchFamily="50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Natur, Nachthimmel enthält.&#10;&#10;Automatisch generierte Beschreibung">
            <a:extLst>
              <a:ext uri="{FF2B5EF4-FFF2-40B4-BE49-F238E27FC236}">
                <a16:creationId xmlns:a16="http://schemas.microsoft.com/office/drawing/2014/main" id="{67F3957E-C9A0-48D6-9BDF-A26F774767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77" y="0"/>
            <a:ext cx="24416477" cy="1371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5/20/2025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95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000" kern="1200" cap="all" baseline="0">
          <a:solidFill>
            <a:schemeClr val="bg1"/>
          </a:solidFill>
          <a:latin typeface="Overpass Heavy" panose="00000A00000000000000" pitchFamily="50" charset="0"/>
          <a:ea typeface="+mj-ea"/>
          <a:cs typeface="+mj-cs"/>
        </a:defRPr>
      </a:lvl1pPr>
    </p:titleStyle>
    <p:bodyStyle>
      <a:lvl1pPr marL="892175" indent="-892175" algn="l" defTabSz="1828800" rtl="0" eaLnBrk="1" latinLnBrk="0" hangingPunct="1">
        <a:lnSpc>
          <a:spcPct val="90000"/>
        </a:lnSpc>
        <a:spcBef>
          <a:spcPts val="2000"/>
        </a:spcBef>
        <a:buFont typeface="Wingdings" panose="05000000000000000000" pitchFamily="2" charset="2"/>
        <a:buChar char="§"/>
        <a:defRPr sz="5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1pPr>
      <a:lvl2pPr marL="1516063" indent="-601663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8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40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600" kern="1200">
          <a:solidFill>
            <a:schemeClr val="bg1"/>
          </a:solidFill>
          <a:latin typeface="Overpass Heavy" panose="00000A00000000000000" pitchFamily="50" charset="0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coursera.org/learn/machine-learning?action=enrol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?action=enro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essentials-linear-regression-pytho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kaggle.com/competitions/bakery-sales-prediction-summer-2025/data?select=sample_submission.csv" TargetMode="External"/><Relationship Id="rId4" Type="http://schemas.openxmlformats.org/officeDocument/2006/relationships/hyperlink" Target="https://www.kaggle.com/competitions/bakery-sales-prediction-summer-2025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insightdatascience.com/always-start-with-a-stupid-model-no-exceptions-3a22314b9aaa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a.org/learn/machine-learning/lecture/erGPe/the-problem-of-overfitt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kaggle.com/competitions/bakery-sales-prediction-summer-2025/data?select=sample_submission.csv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youtube.com/watch?v=OSd30QGMl88" TargetMode="Externa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youtube.com/watch?v=OSd30QGMl88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30.png"/><Relationship Id="rId7" Type="http://schemas.openxmlformats.org/officeDocument/2006/relationships/image" Target="../media/image15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0.png"/><Relationship Id="rId11" Type="http://schemas.openxmlformats.org/officeDocument/2006/relationships/image" Target="../media/image190.png"/><Relationship Id="rId5" Type="http://schemas.openxmlformats.org/officeDocument/2006/relationships/image" Target="../media/image250.png"/><Relationship Id="rId10" Type="http://schemas.openxmlformats.org/officeDocument/2006/relationships/image" Target="../media/image181.png"/><Relationship Id="rId4" Type="http://schemas.openxmlformats.org/officeDocument/2006/relationships/image" Target="../media/image25.png"/><Relationship Id="rId9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image" Target="../media/image90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5870A6E-77E6-44D3-BA43-DBD4DC4BDE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000" b="1" noProof="0" dirty="0"/>
              <a:t>Introduction to Machine Learning and Linear Regression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57349FC-7D4A-45CE-AD56-9A7CDA02F5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Data Science and </a:t>
            </a:r>
            <a:r>
              <a:rPr lang="de-DE" dirty="0" err="1"/>
              <a:t>Machine</a:t>
            </a:r>
            <a:r>
              <a:rPr lang="de-DE" dirty="0"/>
              <a:t> Learning</a:t>
            </a:r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748687-B506-47DF-9919-9360408AE695}"/>
              </a:ext>
            </a:extLst>
          </p:cNvPr>
          <p:cNvSpPr txBox="1"/>
          <p:nvPr/>
        </p:nvSpPr>
        <p:spPr>
          <a:xfrm rot="16200000">
            <a:off x="-460278" y="1718396"/>
            <a:ext cx="3389437" cy="975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Overpass Heavy" panose="00000A00000000000000" pitchFamily="50" charset="0"/>
              </a:rPr>
              <a:t>22.05.25</a:t>
            </a:r>
            <a:endParaRPr lang="en-US" sz="6600" b="1" dirty="0">
              <a:solidFill>
                <a:schemeClr val="bg1"/>
              </a:solidFill>
              <a:latin typeface="Overpass Heavy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51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4B31A-7FC3-4E0A-90F3-419E34AF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Cost Function (Loss Function)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C35C24-2669-4A48-9BFD-DDE11ABB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0000"/>
                  </a:lnSpc>
                  <a:spcBef>
                    <a:spcPts val="5000"/>
                  </a:spcBef>
                  <a:buNone/>
                </a:pPr>
                <a:r>
                  <a:rPr lang="en-US" sz="5400" dirty="0"/>
                  <a:t>For calculating the function with the optimal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DE" sz="5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5400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5400" dirty="0"/>
                  <a:t>: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C35C24-2669-4A48-9BFD-DDE11ABB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36" t="-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916ECBB2-B0AB-C9B2-A534-538FF1BED44C}"/>
              </a:ext>
            </a:extLst>
          </p:cNvPr>
          <p:cNvGrpSpPr/>
          <p:nvPr/>
        </p:nvGrpSpPr>
        <p:grpSpPr>
          <a:xfrm>
            <a:off x="3299450" y="10133663"/>
            <a:ext cx="17785099" cy="2651126"/>
            <a:chOff x="5093859" y="10343904"/>
            <a:chExt cx="17785099" cy="265112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ADAED81-7F58-4A35-9187-9E5312E93B39}"/>
                </a:ext>
              </a:extLst>
            </p:cNvPr>
            <p:cNvSpPr txBox="1"/>
            <p:nvPr/>
          </p:nvSpPr>
          <p:spPr>
            <a:xfrm>
              <a:off x="17457402" y="10774767"/>
              <a:ext cx="5421556" cy="1789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5000"/>
                </a:spcBef>
                <a:buNone/>
              </a:pP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Mean </a:t>
              </a:r>
              <a:r>
                <a:rPr lang="de-DE" sz="4800" dirty="0" err="1">
                  <a:solidFill>
                    <a:schemeClr val="bg1"/>
                  </a:solidFill>
                  <a:latin typeface="Overpass Black" panose="00000A00000000000000" pitchFamily="2" charset="0"/>
                </a:rPr>
                <a:t>Squared</a:t>
              </a:r>
              <a:b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</a:b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Error (MSE)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2">
                  <a:extLst>
                    <a:ext uri="{FF2B5EF4-FFF2-40B4-BE49-F238E27FC236}">
                      <a16:creationId xmlns:a16="http://schemas.microsoft.com/office/drawing/2014/main" id="{9E017F9E-2F50-53A3-D994-5083E09F2D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93859" y="10343904"/>
                  <a:ext cx="12534900" cy="26511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892175" indent="-892175" algn="l" defTabSz="1828800" rtl="0" eaLnBrk="1" latinLnBrk="0" hangingPunct="1">
                    <a:lnSpc>
                      <a:spcPct val="90000"/>
                    </a:lnSpc>
                    <a:spcBef>
                      <a:spcPts val="2000"/>
                    </a:spcBef>
                    <a:buFont typeface="Wingdings" panose="05000000000000000000" pitchFamily="2" charset="2"/>
                    <a:buChar char="§"/>
                    <a:defRPr sz="5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1pPr>
                  <a:lvl2pPr marL="1516063" indent="-601663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8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2pPr>
                  <a:lvl3pPr marL="2286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0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3pPr>
                  <a:lvl4pPr marL="3200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4pPr>
                  <a:lvl5pPr marL="41148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5pPr>
                  <a:lvl6pPr marL="50292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9436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858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772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spcBef>
                      <a:spcPts val="500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DE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de-DE" sz="5400" dirty="0"/>
                </a:p>
              </p:txBody>
            </p:sp>
          </mc:Choice>
          <mc:Fallback xmlns="">
            <p:sp>
              <p:nvSpPr>
                <p:cNvPr id="13" name="Inhaltsplatzhalter 2">
                  <a:extLst>
                    <a:ext uri="{FF2B5EF4-FFF2-40B4-BE49-F238E27FC236}">
                      <a16:creationId xmlns:a16="http://schemas.microsoft.com/office/drawing/2014/main" id="{9E017F9E-2F50-53A3-D994-5083E09F2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859" y="10343904"/>
                  <a:ext cx="12534900" cy="26511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15C0ABCC-6953-404E-86C6-607BF9F23278}"/>
              </a:ext>
            </a:extLst>
          </p:cNvPr>
          <p:cNvSpPr txBox="1"/>
          <p:nvPr/>
        </p:nvSpPr>
        <p:spPr>
          <a:xfrm>
            <a:off x="15840395" y="7288863"/>
            <a:ext cx="5168412" cy="178940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5000"/>
              </a:spcBef>
              <a:buNone/>
            </a:pPr>
            <a:r>
              <a:rPr lang="de-DE" sz="4800" dirty="0">
                <a:solidFill>
                  <a:schemeClr val="bg1"/>
                </a:solidFill>
                <a:latin typeface="Overpass Black" panose="00000A00000000000000" pitchFamily="2" charset="0"/>
              </a:rPr>
              <a:t>Mean Absolute</a:t>
            </a:r>
            <a:br>
              <a:rPr lang="de-DE" sz="4800" dirty="0">
                <a:solidFill>
                  <a:schemeClr val="bg1"/>
                </a:solidFill>
                <a:latin typeface="Overpass Black" panose="00000A00000000000000" pitchFamily="2" charset="0"/>
              </a:rPr>
            </a:br>
            <a:r>
              <a:rPr lang="de-DE" sz="4800" dirty="0">
                <a:solidFill>
                  <a:schemeClr val="bg1"/>
                </a:solidFill>
                <a:latin typeface="Overpass Black" panose="00000A00000000000000" pitchFamily="2" charset="0"/>
              </a:rPr>
              <a:t>Error (MAE)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2">
                <a:extLst>
                  <a:ext uri="{FF2B5EF4-FFF2-40B4-BE49-F238E27FC236}">
                    <a16:creationId xmlns:a16="http://schemas.microsoft.com/office/drawing/2014/main" id="{6EB5EE68-6166-7020-CA4C-89D0B7BBDB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5192" y="6858000"/>
                <a:ext cx="12534900" cy="26511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892175" indent="-892175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Wingdings" panose="05000000000000000000" pitchFamily="2" charset="2"/>
                  <a:buChar char="§"/>
                  <a:defRPr sz="5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1pPr>
                <a:lvl2pPr marL="1516063" indent="-601663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8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0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spcBef>
                    <a:spcPts val="5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5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54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DE" sz="5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DE" sz="5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5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DE" sz="5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DE" sz="5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5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5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DE" sz="5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DE" sz="5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5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5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DE" sz="5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bHide m:val="on"/>
                          <m:supHide m:val="on"/>
                          <m:ctrlPr>
                            <a:rPr lang="en-DE" sz="5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DE" sz="5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DE" sz="5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DE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DE" sz="5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DE" sz="5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DE" sz="5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DE" sz="5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DE" sz="5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DE" sz="5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DE" sz="5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de-DE" sz="5400" dirty="0"/>
              </a:p>
            </p:txBody>
          </p:sp>
        </mc:Choice>
        <mc:Fallback xmlns="">
          <p:sp>
            <p:nvSpPr>
              <p:cNvPr id="18" name="Inhaltsplatzhalter 2">
                <a:extLst>
                  <a:ext uri="{FF2B5EF4-FFF2-40B4-BE49-F238E27FC236}">
                    <a16:creationId xmlns:a16="http://schemas.microsoft.com/office/drawing/2014/main" id="{6EB5EE68-6166-7020-CA4C-89D0B7BBD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192" y="6858000"/>
                <a:ext cx="12534900" cy="2651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 20">
            <a:extLst>
              <a:ext uri="{FF2B5EF4-FFF2-40B4-BE49-F238E27FC236}">
                <a16:creationId xmlns:a16="http://schemas.microsoft.com/office/drawing/2014/main" id="{CCEB7CC8-6E71-C4B9-A138-AE8E145F01DA}"/>
              </a:ext>
            </a:extLst>
          </p:cNvPr>
          <p:cNvSpPr/>
          <p:nvPr/>
        </p:nvSpPr>
        <p:spPr>
          <a:xfrm>
            <a:off x="8047093" y="7288863"/>
            <a:ext cx="1700526" cy="16732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85C1D1B-5900-2185-6BC5-B7163510F554}"/>
              </a:ext>
            </a:extLst>
          </p:cNvPr>
          <p:cNvGrpSpPr/>
          <p:nvPr/>
        </p:nvGrpSpPr>
        <p:grpSpPr>
          <a:xfrm>
            <a:off x="9532034" y="7038976"/>
            <a:ext cx="4893116" cy="2039288"/>
            <a:chOff x="11253521" y="6858000"/>
            <a:chExt cx="4946438" cy="203928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913EE68-4C85-B33D-E5BD-84D5D139B64C}"/>
                </a:ext>
              </a:extLst>
            </p:cNvPr>
            <p:cNvSpPr/>
            <p:nvPr/>
          </p:nvSpPr>
          <p:spPr>
            <a:xfrm>
              <a:off x="15805581" y="6858000"/>
              <a:ext cx="394378" cy="20392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7081CBCA-22D8-0EC3-6960-9F04EBB20115}"/>
                </a:ext>
              </a:extLst>
            </p:cNvPr>
            <p:cNvSpPr/>
            <p:nvPr/>
          </p:nvSpPr>
          <p:spPr>
            <a:xfrm>
              <a:off x="11253521" y="6858000"/>
              <a:ext cx="394379" cy="203928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41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E4B31A-7FC3-4E0A-90F3-419E34AF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Kostenfunktion (Loss </a:t>
            </a:r>
            <a:r>
              <a:rPr lang="de-DE" dirty="0" err="1"/>
              <a:t>Function</a:t>
            </a:r>
            <a:r>
              <a:rPr lang="de-DE" dirty="0"/>
              <a:t>)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C35C24-2669-4A48-9BFD-DDE11ABBFA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20000"/>
                  </a:lnSpc>
                  <a:spcBef>
                    <a:spcPts val="5000"/>
                  </a:spcBef>
                  <a:buNone/>
                </a:pPr>
                <a:r>
                  <a:rPr lang="de-DE" sz="5400" dirty="0"/>
                  <a:t>Zur Berechnung der Funktion mit den optimalen Parametern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5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DE" sz="5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5400" dirty="0"/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5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5400" dirty="0"/>
                  <a:t>: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0C35C24-2669-4A48-9BFD-DDE11ABBFA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36" t="-7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C65A47AF-C6D7-4C87-AE80-31A8E8AD5366}"/>
              </a:ext>
            </a:extLst>
          </p:cNvPr>
          <p:cNvGrpSpPr/>
          <p:nvPr/>
        </p:nvGrpSpPr>
        <p:grpSpPr>
          <a:xfrm>
            <a:off x="3299450" y="10064750"/>
            <a:ext cx="17785099" cy="2651126"/>
            <a:chOff x="5093859" y="10343904"/>
            <a:chExt cx="17785099" cy="2651126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1ADAED81-7F58-4A35-9187-9E5312E93B39}"/>
                </a:ext>
              </a:extLst>
            </p:cNvPr>
            <p:cNvSpPr txBox="1"/>
            <p:nvPr/>
          </p:nvSpPr>
          <p:spPr>
            <a:xfrm>
              <a:off x="17457402" y="10774767"/>
              <a:ext cx="5421556" cy="1789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5000"/>
                </a:spcBef>
                <a:buNone/>
              </a:pP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Mean </a:t>
              </a:r>
              <a:r>
                <a:rPr lang="de-DE" sz="4800" dirty="0" err="1">
                  <a:solidFill>
                    <a:schemeClr val="bg1"/>
                  </a:solidFill>
                  <a:latin typeface="Overpass Black" panose="00000A00000000000000" pitchFamily="2" charset="0"/>
                </a:rPr>
                <a:t>Squared</a:t>
              </a:r>
              <a:b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</a:b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Error (MSE)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Inhaltsplatzhalter 2">
                  <a:extLst>
                    <a:ext uri="{FF2B5EF4-FFF2-40B4-BE49-F238E27FC236}">
                      <a16:creationId xmlns:a16="http://schemas.microsoft.com/office/drawing/2014/main" id="{9E017F9E-2F50-53A3-D994-5083E09F2D5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93859" y="10343904"/>
                  <a:ext cx="12534900" cy="26511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892175" indent="-892175" algn="l" defTabSz="1828800" rtl="0" eaLnBrk="1" latinLnBrk="0" hangingPunct="1">
                    <a:lnSpc>
                      <a:spcPct val="90000"/>
                    </a:lnSpc>
                    <a:spcBef>
                      <a:spcPts val="2000"/>
                    </a:spcBef>
                    <a:buFont typeface="Wingdings" panose="05000000000000000000" pitchFamily="2" charset="2"/>
                    <a:buChar char="§"/>
                    <a:defRPr sz="5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1pPr>
                  <a:lvl2pPr marL="1516063" indent="-601663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8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2pPr>
                  <a:lvl3pPr marL="2286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0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3pPr>
                  <a:lvl4pPr marL="3200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4pPr>
                  <a:lvl5pPr marL="41148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5pPr>
                  <a:lvl6pPr marL="50292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9436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858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772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spcBef>
                      <a:spcPts val="500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DE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de-DE" sz="5400" dirty="0"/>
                </a:p>
              </p:txBody>
            </p:sp>
          </mc:Choice>
          <mc:Fallback xmlns="">
            <p:sp>
              <p:nvSpPr>
                <p:cNvPr id="13" name="Inhaltsplatzhalter 2">
                  <a:extLst>
                    <a:ext uri="{FF2B5EF4-FFF2-40B4-BE49-F238E27FC236}">
                      <a16:creationId xmlns:a16="http://schemas.microsoft.com/office/drawing/2014/main" id="{9E017F9E-2F50-53A3-D994-5083E09F2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859" y="10343904"/>
                  <a:ext cx="12534900" cy="26511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645CD20-DA92-9BE8-CEE1-9F3E70BD055E}"/>
              </a:ext>
            </a:extLst>
          </p:cNvPr>
          <p:cNvGrpSpPr/>
          <p:nvPr/>
        </p:nvGrpSpPr>
        <p:grpSpPr>
          <a:xfrm>
            <a:off x="3375192" y="6858000"/>
            <a:ext cx="17633615" cy="2651126"/>
            <a:chOff x="5093859" y="6677024"/>
            <a:chExt cx="17633615" cy="2651126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5C0ABCC-6953-404E-86C6-607BF9F23278}"/>
                </a:ext>
              </a:extLst>
            </p:cNvPr>
            <p:cNvSpPr txBox="1"/>
            <p:nvPr/>
          </p:nvSpPr>
          <p:spPr>
            <a:xfrm>
              <a:off x="17559062" y="7107887"/>
              <a:ext cx="5168412" cy="178940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ct val="120000"/>
                </a:lnSpc>
                <a:spcBef>
                  <a:spcPts val="5000"/>
                </a:spcBef>
                <a:buNone/>
              </a:pP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Mean Absolute</a:t>
              </a:r>
              <a:b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</a:br>
              <a:r>
                <a:rPr lang="de-DE" sz="4800" dirty="0">
                  <a:solidFill>
                    <a:schemeClr val="bg1"/>
                  </a:solidFill>
                  <a:latin typeface="Overpass Black" panose="00000A00000000000000" pitchFamily="2" charset="0"/>
                </a:rPr>
                <a:t>Error (MAE)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Inhaltsplatzhalter 2">
                  <a:extLst>
                    <a:ext uri="{FF2B5EF4-FFF2-40B4-BE49-F238E27FC236}">
                      <a16:creationId xmlns:a16="http://schemas.microsoft.com/office/drawing/2014/main" id="{6EB5EE68-6166-7020-CA4C-89D0B7BBDB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93859" y="6677024"/>
                  <a:ext cx="12534900" cy="265112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892175" indent="-892175" algn="l" defTabSz="1828800" rtl="0" eaLnBrk="1" latinLnBrk="0" hangingPunct="1">
                    <a:lnSpc>
                      <a:spcPct val="90000"/>
                    </a:lnSpc>
                    <a:spcBef>
                      <a:spcPts val="2000"/>
                    </a:spcBef>
                    <a:buFont typeface="Wingdings" panose="05000000000000000000" pitchFamily="2" charset="2"/>
                    <a:buChar char="§"/>
                    <a:defRPr sz="5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1pPr>
                  <a:lvl2pPr marL="1516063" indent="-601663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8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2pPr>
                  <a:lvl3pPr marL="2286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40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3pPr>
                  <a:lvl4pPr marL="3200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4pPr>
                  <a:lvl5pPr marL="41148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Wingdings" panose="05000000000000000000" pitchFamily="2" charset="2"/>
                    <a:buChar char="§"/>
                    <a:defRPr sz="3600" kern="1200">
                      <a:solidFill>
                        <a:schemeClr val="bg1"/>
                      </a:solidFill>
                      <a:latin typeface="Overpass Heavy" panose="00000A00000000000000" pitchFamily="50" charset="0"/>
                      <a:ea typeface="+mn-ea"/>
                      <a:cs typeface="+mn-cs"/>
                    </a:defRPr>
                  </a:lvl5pPr>
                  <a:lvl6pPr marL="50292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9436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8580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772400" indent="-457200" algn="l" defTabSz="18288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20000"/>
                    </a:lnSpc>
                    <a:spcBef>
                      <a:spcPts val="5000"/>
                    </a:spcBef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DE" sz="5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DE" sz="5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DE" sz="5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subHide m:val="on"/>
                            <m:supHide m:val="on"/>
                            <m:ctrlPr>
                              <a:rPr lang="en-DE" sz="5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DE" sz="5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DE" sz="5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DE" sz="5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DE" sz="54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DE" sz="5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oMath>
                    </m:oMathPara>
                  </a14:m>
                  <a:endParaRPr lang="de-DE" sz="5400" dirty="0"/>
                </a:p>
              </p:txBody>
            </p:sp>
          </mc:Choice>
          <mc:Fallback xmlns="">
            <p:sp>
              <p:nvSpPr>
                <p:cNvPr id="18" name="Inhaltsplatzhalter 2">
                  <a:extLst>
                    <a:ext uri="{FF2B5EF4-FFF2-40B4-BE49-F238E27FC236}">
                      <a16:creationId xmlns:a16="http://schemas.microsoft.com/office/drawing/2014/main" id="{6EB5EE68-6166-7020-CA4C-89D0B7BBDB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3859" y="6677024"/>
                  <a:ext cx="12534900" cy="26511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17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data:image/jpeg;base64,/9j/4AAQSkZJRgABAQAAAQABAAD/2wBDAAMCAgICAgMCAgIDAwMDBAYEBAQEBAgGBgUGCQgKCgkICQkKDA8MCgsOCwkJDRENDg8QEBEQCgwSExIQEw8QEBD/2wBDAQMDAwQDBAgEBAgQCwkLEBAQEBAQEBAQEBAQEBAQEBAQEBAQEBAQEBAQEBAQEBAQEBAQEBAQEBAQEBAQEBAQEBD/wAARCAIcA8A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9U6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CpJqllHLFC0675naJAvzZdQSVOOhwD1xQAy21rS7qOGSG+iIuI2ljydpZFIDNg9gSPzoAuqysAykEHoRQAtABQAUAFABQAUAFABQAUAFABQAUAFABQAUAFABQAUAFABQAUAFABQAUAFABQAUAFABQAUAFABQAUAFABQAUAFABQAUAFABQAUAFABQAUAFABQAUAFABQAUAFABQAUAFABQAUAFABQAUAFABQAUAFABQAUAFABQAUAFABQAUAFABQAUAFABQAUAFABQAUAFABQAUAFABQAUAFABQAUAFABQAUAFABQAUAFABQAUAFABQAUAFABQAUAFABQAUAFABQAUAFABQAUAJQBSutWhtpJraOCe4uYoDcCCJOXXOMBjhc57E5oAja11G7eXzNQ8mAvFJCIU2yKByyuSSCD7AYFAFXW9MtI4LdbeyjAfUobiQLAzbn3glztIwe+45A6kEcUAas1pa3aFLi3jkUqyYZQflbqPocUAVToGnDzGt1ltnljiiaSCVkbZGflUEHgduOxoAd/Z94khePVpgrXPnMrqrDy8f6oegzznrQBEh12FkM6WdwP3rSNHujbqTGoBz2wCc+p9qAIW8Sx2skVrqFjNDdSWgufIR0kdjkBkRQdzlc8kLjFAFttb0uNnS4u1tzHKkDefmMGRwCqKWwGJyOFJ54oAmg1Gxuv+PW8gm/ePEfLkDYdThl47g8EdqALGaAAHNAC0AFABQAUAFABQAUAFABQAUAFABQAUAFABQAUAFABQAUAFABQAUAFABQAUAFABQAUAFABQAUAFABQAUAFABQAUAFABQAUAFABQAUAFABQAUAFABQAUAFABQAUAFABQAUAFABQAUAFABQAUAFABQAUAFABQAUAFABQAUAFABQAUAFABQAUAFABQAUAFABQAUAFABQAUAFABQAUAFABQAUAFABQAUAFABQAUAFABQAUAFABQAUAFABQAjMqAs7BQO5OBQBSbVYnmaCyjN48M6wXCwuubfIzufJHABBwMnnpQAyKzvblobi/mMMkJlUw28paKVWPyl8qCSAM4GMZPWgC1Z2dvYWsVlaJ5cECCONMk7VHQZPNAEwGKAMvxCjvDZ7It+L63JHkNJgBxz8rDb/vHIHcGgDTWgB1ABQAUAZF4w/4SOwj+0FCbeYiMTBQ/wB3+AglseoIxnvmgDWxQBXm06xuHjlntYneIs0blQWQsNrFT1BIOMigCovh+0hh8qznubXbbG1jMMzARqTncoYkbs9yCaAFNlq8MjtbatuQmIIk8AcKq/f5BUlnHcng847UANt9U1CTULiwbTDiCdV83cyoYWXIYFlAZgQQQucZHPOKAHHXFijR7zTr23LRyyyZi3iJU/vMuQCRyBnJoAli1vS5vu3sIIijnZWcBljf7jEHkAkYFAFxWVvunNADqACgAoAKACgAoAKACgAoAKACgAoAKACgAoAKACgAoAKACgAoAKACgAoAKACgAoAKACgAoAKACgAoAKACgAoAKACgAoAKACgAoAKACgAoAKACgAoAKACgAoAKACgAoAKACgAoAKACgAoAKACgAoAKACgAoAKACgAoAKACgAoAKACgAoAKACgAoAKACgAoAKACgAoAKACgAoAKACgAoAKACgAoAKACgAoAKACgBDxQAE0AY9x4itSkDWSSSi8Rvs1x5TGDzMhVV2AyuWPp0BoAlfSpr8ONYnSe3nhiV7QL+7SRTlmVupBOOD6CgDRREUsyqAWOTgdaAH0AFABQBk+Ihugsx5JkxfQEAQmTGHHPBG3/AHuQPQ0Aai96AHUAFABQBj3UmzxLZRmSX5reZtgkAU9P4dpJP0YY9DQBsUAFABQAUAY+nR7Nf1iXy8b1t/m8kruwrfxZw34AY980Aa/PqPyoAhnsrW7jeG6t45o5MbldAwYDpnPWgCFtG0x5DK1lGXa4W6Jx1lVQqt9QABQBHHo0cBj+yXt3EsZlby/NLo7Sd23ZJAPIGQB9KAM+wn1+WO7hhvLaWWzQ2qtPj99OMfvW2E7Ac424z3oAvTX2r28kwOlrPGrwrE0UoBYN/rGIPQL9TkUAPTWrVplgkhuYmkuHto/MhYb2UZLA/wB30JxQA+21jTLxIntr2J/PjaWMbgCyKcM2DzgHqaALgIYZBBB9KAFoAKACgAoAKACgAoAKACgAoAKACgAoAKACgAoAKACgAoAKACgAoAKACgAoAKACgAoAKACgAoAKACgAoAKACgAoAKACgAoAKACgAoAKACgAoAKACgAoAKACgAoAKACgAoAKACgAoAKACgAoAKACgAoAKACgAoAKACgAoAKACgAoAKACgAoAKACgAoAKACgAoAKACgAoAKACgAoAKACgAoAiurmCzt5Lu6mjhhhUvJJI4RUUckkngD60AU31O7llngsNNMrQmIrJLKI4pkY/MUYBiSozxgc4Gec0AINHWS4jnvLuacwXLXEALbRFlcbPlxkDnrnqaAI/ESZtrXahbF7AcBJG/jHOEIP4n5R3oA1W6UALQAUAFAFGfWdPhkeETCaWKSOKWKD948bP93eq5Kjvk8Y5oAydet9SvI7R5YEjSDVI5AkcS3HmRBsKx3bdhyckjJHvQBoImuQQoPtFrdmOGTzN6GNpJeNmCOFXGc8HtigBW1PUIVdp9EnYJHEwMEiyb2YgMq5wflz1OMgcUAOOu2CSmGcywsbkWieZEw3ybS2F45GB16dqALVreWt7H51ncxTx7mTfE4ddykgjI7gggjsaAMy7uCvinT7fzcB7adtnnMM4K87Au0/UsMdgaANqgAoAKACgDG023aLXtZuDAVEwt8P5KqHwjDhgSWx7gY96ANmgAoAKACgDH0QhrvVgHU7b3BAeNsfKvUJyD7NzQBsUAFAFe40+xukeO4tInWSJoWyoyY2+8ufQ9xQBRn0CySGc2j3Fq8kEUAMErDakRJQKAeOuDjkigCDSYtR1CxivJ9WnRppluCiQiMKg48oKwLBTjJzz6UAW4YtbiMayXlvOB5rSloijEE/uwpBwMcg5BzxSl8XugRHU9Ut7cy3mhyu6WomdLWVZcy94kzt3H/aIAPtTHYkk1zT4HkS5M0PlSRRFnhbaXk+6AQMH0OOAetAWL1vdWt2JDa3MUwikaKQxuG2OvDKcdCO47UCJaACgAoAKACgAoAKACgAoAKACgAoAKACgAoAKACgAoAKACgAoAKACgAoAKACgAoAKACgAoAKACgAoAKACgAoAKACgAoAKACgAoAKACgAoAKACgAoAKACgAoAKACgAoAKACgAoAKACgAoAKACgAoAKACgAoAKACgAoAKACgAoAKACgAoAKACgAoAKACgAoAKACgBCQOpoAiubu2tPL+0zxxedIIo97AbnPRR7mgCml9d3zxtYWxjgzLHNJcI8ciEcKVRl+ZSe+QMDIJoAW10lcRz6k4ursW/2eWUptWVc5PyZIGT9aANAKAMAYoATb70AZfiFW+z2mIzJ/psHAilfHzdcR8j6t8o70AardKAFoApyanAs0UESSTNP5gVoo2eNSnUO4BVPQZIyc46UAVks9Q1KPfqEr2kNxahJLOJsPFKTksJkIJ9OBQBoxRRx5ZUUMwAZsctgYGT3oAzPEkQmgswY1fF9bthoUkAw45wxABH94ZYdQCaANUnHAoAdQAUAVJNK0+Vo5Hs4Q8SusbqgDIH+8FI5Ge+KAMO+0yJPEFhaWmo3NmTYSQII7x8qqspBWJg0bHsXbnBwM9gDXe01XzZHj1VRG00bohtwdsYHzJnPJY857ehoAZE+uxuomgtJlaSUsyOyMsf8AB8pB3N0B5A5/CgBRqt1FB5t7o13FtgM0nlATYIOPLAX5mbHPC496AHjXNLLyRveJFJAIvNST5GTzPuBgehOcY9aAKWkLEfEOuPGkeWNurOsMakkIeCysWbGf4guO2etAG5QAUAFABQBkaCc3Gq/vS3+mtwXRtvyrxhQMdejZPv2ABr0AFABQBHcZ8mTjPyHjBPb0HNAFDw4pXRbQMjIQn3WSRCOT/DIS4/GgDSwKAG8UAHFAGbrVpZR6bc3ggRZrWKa4ilXYjxyGNgXVmBVWwT8xBHPPFO4EGk6RB/ZVmbS/vIyll5Mci3PmffAJc5yjvnoxHrgYpATPaa7AJja6pFKfLhSIXMOQCp+d2KEZLDsAADQBYWbWC+Psdrs+07Q3nnJgx9/G372eNucY5z2oAYmp3Y8v7VpFxHu80uUKyCMKeM4OSWHIAB9KABdf0vGZrkW7CBbl0nUxvHGxwCwbG3njB5oAvRzRSMyxyKxTG4A5xkZH6UpAPpgJQAtABQAUAFABQAUAFABQAUAFABQAUAFABQAUAFABQAUAFABQAUAFABQAUAFABQAUAFABQAUAFABQAUAFABQAUAFABQAUAFABQAUAFABQAUAFABQAUAFABQAUAFABQAUAFABQAUAFABQAUAFABQAUAFABQAUAFABQAUAFABQAUAFABQBXuL2C1ysjbpBG0giUgyOFGTtXqaAMfW9W1GLSbq9tbZbeNbeKWGedwuWZsMrIcbSBjqep9qANWHTbaKWadw8rzSrMRKxcI4UAFAfu9O3egC3QAUAFABQBj+JxF9ktZJlBSK9gkLFGYJtbO44I2gd2PAHJoAkuNZDiWHSIUvruOKOZYvM2K6OTgh8Fex6Z/WgCRrC5u5ib24YRw3KT24hYxnCj7r4PzDPbpQBatrS1sojDZ28UEZZnKxqFG5jknA7kmgCWgBaAMjxIoa3s8xo+L+3PzIjY+cc/MRg+4y3oKANVutADqACgAoAx7rJ8S2I8zANvLlfMkGen8I+Q/wDAuR270AbFABQAUAMkhimUJLGrqCDhgCMjp1oA57TtK05/EurSnT4EeOe3uQ8caxs0pjYb2KnLnHHzj6ZoA0IdGltFiSy1W7jjhjkRY5GEilmJIZi3zHaTwMgYoAdMuuRxStBNazSCKMRrIjIC+fnZiM8EdAOhFACteasJGCaQHQXKRK/2hRmEgbpcY7HI29TigBI9ZIaNLvTbq3aRpgMpuCqn8TEcAMORQBmeHtd0qaTUZxqMQR5Wuh5kijbDgfORtBUZ7NzQB0gIIBByD0NAC0AFAEc43ROP9k0AUPDkSQ6LaRJE0aqhAVkKkcnsxJH50AadABQAh6UAUNaONHvzu2/6LLzkDHyHuwIH1II9afQaHaMS2k2TZzm3j5yDn5R3UAH8AB7UgZeoYgqAGDrVgY/iyKKbT7eKbaUa8gDBnkUMN3T5ASfoePWgC7LoulzMXezQM0qTsyZUs6ABSSOuMd6AETSRC0bW9/dxhJZZihk3q5cHht2TtBOQARjFAEQj1qKHEd3bXDxwMAXiMe+bPDHGdq47AGqsrAOl1DUreRxJo7yorwojwyhi+8gO2042hOvPUdPSlYBo8QWhuhZeRciYzmEqY+QAM+Yef9X23dM8UWAlg1zTJ1jdbtFWVXdN+VJVDhjz0A70gLsciSxrLGwZXAZSDkEHoQR1oAdQAUAFABQAUAFABQAUAFABQAUAFABQAUAFABQAUAFABQAUAFABQAUAFABQAUAFABQAUAFABQAUAFABQAUAFABQAUAFABQAUAFABQAUAFABQAUAFABQAUAFABQAUAFABQAUAFABQAUAFABQAUAFABQAUAFABQAUAU7jVbK2LK8od0eNHjiBkkQuQFLKoJA56njHNAEedWuZAcxWiQ3OCAfNM8O3r0Gwkn36daAJbTS7OySNY4zI8W/ZJKd8ihjkgMecZ7fSgCn4rl8nw/eSed5OFX5/PEOPmH8ZVsfkaANYHNAC0AFACHPagDPXVzNOsVpY3Eyi4e2mkKGMRFRkth8Fl6AFcg0AY+saJd3lpY/2rOb90mRJo1g/cyAyKSzRbsAgA85OATwaAOkhhS3jWGJQqIoVVAwFA6ADsKAJaACgAoASgDnvEOp2DpYwi4DltThhJjCOqupyysW4Q8H0bPA5IoA0Yde0mcQk3XktcRPPGk6tE/locMxVgCoGR1x1oAvRyxyqHikV1YBgVIIIPQj2oAfQAUAY92ZP+EmsQpO0202RiXBORjkfJ/31z6d6ANigAoAKACgDF0vZ/b+sMrZJNvn/AFXHyN/d+f8A77/DvQBsjpQAEZoAWgAoAwNJjtr2fWIpzDdg3jROryCXau1fkI2jb/unP60AXZtB0yWSeVYWhluZIpJpIpCjOYz8mSO3bHcUAKNMuo50lh1e5CfaWnkjfDhlK48sE8qoPIx70ARQjxHbogleyvGS3kMnymJpJs/uwOoVcZBJBPSgB0+p3kdvL9o0W53LAjkQlZQztncijILbfUgZHSgCj4c1K1s9KtbF4LmN4phZsv2KRAJDkjAwRt/2slR3IoA1bXWdKvfKNrqEEnntIsYDjLmM4faOp2nr6UAXMjrQAnOaCClrz+Xot++/ZttZTv3hNvyHncQdv1wcehoLHaQ27SrJvM8zdbxndv37vlHO4AbvrgZ9KBsu0CCgAoAxvFDullbFM83kIOBKeN3/AEz5H1Py+vFAGx3oAWgBAAKAFoAxV3f8JS4L5A0/GMR/89PX7/8A7L+NAGq9tDIMSRo4IKkMoOQeo6dDQBTn0HTZlmCwmFp0jid4WMbbEJKqCDwBk9PWgBx026Epli1W4XdcrMykBl2BQDEAfuqcZ45zn1oAhiTXbcoJJ7W5UNK0x2MjEdY1XGR7EmgCGLxFL5k9tcaZIbq0tVuLmK2kWUo5ziMZ2liRyDgD6UAWpte0y2eVLqdoDBJFE5ljZF3SfcCsRtbJOPlJx3oAn/tPTjIsQv7Yu8pgVfOXcZAMlAP7wHUdaALIIPKkEGgBaACgAoAKACgAoAKACgAoAKACgAoAKACgAoAKACgAoAKACgAoAKACgAoAKACgAoAKACgAoAKACgAoAKACgAoAKACgAoAKACgAoAKACgAoAKACgAoAKACgAoAKACgAoAKACgAoAKACgAoAq3GoQwTRW6rJJLOzIgSNmUMq7iGYAhOB1bHPFAFVItS1OENds9lFNAUe3Ujzkcn7wlRsdPQfjQBdgsreB2mSIea6qrSHl2CjAy3U/jQBPQAUAZHiqTytDupPtAt8KP3huTbhfmH/AC0AO38uelAGsvSgBks0cIzI2DgkAck4GTgd6AM5tRvr+ES6TYfu5rXz4Li6BjUSE8I8ZxIOx6UASPotreea2oq1wszxyGKRy0asnKlVPC888d+tAGhQBk+JIfNt7MfZlm2X1u+DbedjDfexuXbj+9zj0NAGoetAD6AEoAoXOrKjS29lay3d2lv9oSJFKpIM4AErDZnPbOcc4xQAGyu7p3a6vXSNmjeJIQY3jx95WcE7wT7CgCtrVrBDDbLBDHEJNRhkcIIl3MX5Y7xgk98fOexzQBqywxToYpY0dGBVlYZBB6igCnJoOkyGRhZrG8qRxu0RMbMkZyi5Ug4HpQA7+zHSUzQaldxF7gTyDcHDDBHl4cHavf5cHI60ARxxa7B5Ye5tLpVEpcmJomPP7sAZI4HBJ+uOcAAyLvUdSttfsnutGndksJJHFs0kgMmVBjXonHXL4OOlAGw+uWkUrwyQ3YaOWOFsWkrDe4GMELggZ5YcDuaAJodV064IEN7C5aV4VCuCS6Z3KPcYOaALKOjqGRgwPQg5FADqAMbTB/xUGsHa3P2c5PlYPyN02jf/AN9k+2OaANgdKAFoAKACgDK0Z/MuNT/0jzNt4Rj7QZdnyr8uCBs/3efrQBq0AFABQBFcDMLgDJKkdM9vTvQBQ8Mx+ToVnH9n8jahHl+T5O3k/wAG5tv5mgC9NaWlxIks9vHI8YYIzKCVDdcHtnAzQFygPD+nxwCCzElpstRZxmCRkCRA5AUZwD79fegLkjWepIWeDW2y8kbbZoEdUQD5lXbtOW65JOOwxQK6KeqTavFYXRkis/KxOxlW6aDyYQhKEnBO7PBI4Gc80WDmTI9G1+Q6RYXF9pt5GJLD7RI0Z+0qm0KcbkyXZg2Rgc46UBc0rfW9MuXaNLuNXWNJmR22uqOMqSp5GffmiwXRe3CgLoMg8CgZj+KGYWNvtVjm8gHyiY/xj/nlz+fy+tNAbHekAtABQAUAYwx/wlj5Bx/Z/P8Aqsf6z6eZ+u38aANgUALQAUAJzQBk2L7tf1NBcFtvk/ILgvs+T+5j5M9epz1oA16AKo0zTw6yLYwK6StMrCMAiRhhmB9SOpoArQeHdLtYlhs4Wtkjge2RYJGjCIxycAHAOeQeo7YoASXTNTjjkXT9dlQmKKKJbmJZkj2k7n42uzMCASzkcAgdcgEWn6jrN2JJzp8YiN60KrI5jdIBwXIwQxyOAMZBHIoAmi1e6/creaLdwNKZtxXbIsap0LFT/EOgGfQ0AOi1/SpEDteJCTareGOcGJ0hJ4ZlYAr6YIGDxQBfWSN2ZUdSVxuAPTPSgB1ABQAUAFABQAUAFABQAUAFABQAUAFABQAUAFABQAUAFABQAUAFABQAUAFABQAUAFABQAUAFABQAUAFABQAUAFABQAUAFABQAUAFABQAUAFABQAUAFABQAUAFADXdUUszAAckk8AUAUbjV48SQ6cgvLpYROkKvtEiE4BDn5f1oAzvEaam2lXU7XD23kyRS25tuXGCuQ+SFYZJ4yOKANq1tLezV1treOJZHMjBFwGc9WPuaAJ6ACgAoAKAMfxPcxJot7Gt35UiIhJScxMoLAA7lBYZ6dOelAE/m6tPKyxW8dtHHOmJHbeJ4doLFQOVOSRz6Z70AFto9pbMkrh7iaKR5IpZyHePf1CnsO2PSgC+DigBdwoAMg0AZHiVVe3sw8ati+tyN0SyYO8cgMRg/7XUdgaANSWSGFDJPKsaDqzMAB+JoAqNqomlaDToDdPBcLBcjds8kEZLfN97HHA9aAGxWF1cSQXGo3J82BpfkhOIXVjwGU8kgAfjmgC5a2tvZQR2lpAkMEKCOOONQqoo4AAHQYoAloAyfETbIrI+YEzfW45aMZ+cf3wR+A+b05oA1qACgAoAQjNAGTdLnxLYttY4t5fmw+Bkj0O0fiM+negDXoAjkghmZWliR2TO0soJXIwcenFAFFvD+nCIx2qSWhFu1sjQOU8tCcnaPug55zjNAA+nX8RdrXWJVLmEKssayKiqRuA6HLDOSTwefagDK0x9XTxLrIP2WZTPBkCVQ8cHltj5Qu7dnH3jgjkY5oA1P7YuIUQ3mj3URMUsr+XiUIE7Er/EewFADj4g0pN/n3PkeXBHcSeapTYjnC5z0JIIxQBa+22m4obqHIcRkeYMhyMhfqRzigCegDK0Vi1zqgMpfF2ePNZ9vyrxhgNv0GR70AatABQAUAQ3P+okHGCjdRnt6GlEFZFDwuoTQLNBGseEI2iNYwOT/CpIH4E0xFu9v7LTrdru/vILaCMZeSaQIoHfJNTOpGmrzdi6OHq4qoqeHi5Pslc8C+J/7b/wADvh2ZbOz1ibxHqUZ2/ZtLQuAfeQ4Ufn614mJ4iweH0UrvyP1Hh7wa4kz+1WdL2VN9Zf5LU+W/iD/wUg+JmqkQ+BfDWn6FEYypluC08uT3HAA/Wvn8TxViKjtRXL+J+y5N4B5Tl+uPqur96XpseSa1+2l+0hrE6zt8S9Qs9q7fLtI4Y0PPUjYea4/7ezF68/4H10PC7g7DrTCX/wC3r/mjMb9rj9o08/8AC3deH0MP/wAbp/25mP8AP+H/AAQfh3wlaywa+/8A4Bq2X7an7TehRDT7nx/PfKWWbGo2cMxxnI52jirhnuOT96Z42J8K+GsRL9zh7fP/AIB6R4X/AOCkXxGsLhX8T+BvDeqA3SzmWCN7dw2MFsjdliuRntnvXoR4lqX1R8zmHgZltd2w1Zx+9/oe3+C/+Cgfwf1A2Mfi3SPE/hGWRJDG6j7TbHzWJLsRlsA8gsMDPHFelQ4joOyrLlPzzNfBDPcDzTwX72C9T3fTviR4M8d6PZSeDviJpOuFzbrBESTM0gcZkcRsr9D024B6ivcpYyjiFek7n5pmOQ5llTaxdCUfloeiyXOrwzOBp0U8ZmjSPy5trCMj5nYMMcHPAJJGK3PGuhy6tH5iRzWd1EZJZYlLRHHyAksSM4UgcE9eKAFt9b0q6ijmivY9ssRmXcdp8sHBYg8gZ45oAugg9D1oAxht/wCEsdMpk6fk8x7v9ZjJGN+Px2/jQBtUAFABQAUAZFi5bxBqaeaxCCHC+YxC/J/dIwufYnPfFAGvQAUAFABQBjeGEQafMEiVP9LnyFhWIZ3nnCkg/XvQBsAEcUANmhhuI2huIkljcYZHUMGHoQaAKlxommXLPJLaIHkkjmd4yUZnT7hJUgnHoeKAGw6OkEkcgvrxvLnlnCtLkHeCCp4+6M8DsQKAIfC091c6BZz3t19pmdCXlAI3HcfUL/IUAa1ABQAUAFABQAUAFABQAUAFABQAUAFABQAUAFABQAUAFABQAUAFABQAUAFABQAUAFABQAUAFABQAUAFABQAUAFABQAUAFABQAUAFABQAUAFABQAUAFAGedYjkl8mztri5ZLkW022MqIjjJYlsblHquetADYbG8m8p9QvlkKGYPHFHtikVidoYEkkgY79c0AXbe2t7SGOC2hSOOJQiKowFUdAPQUAZvixRJ4fvEKMwKrwqRufvDtJ8p/GgDWHSgBaACgCC5vYLV4Y5i4a4k8qPbGzDdgnkgHaOOpwKAKSvqeobJl32Nu8ckcsUiDzw2cK6sCQAOvfqOlAFTxFZRWmiXVzEx+1+THE1wTIJHVXyAWiBfqxPA7ntmgDdXlQfUUAB60AJQAUAOXpQBzGu6mdUs7EaXbzlZ5kkjuZbZfLidXAXekpVhyc8DOFOOcUAayaU11E8er3AvFmgjjmhKjyi68llXqMnBxk9BQBpUAFABQAmcUAZPiKYRQ2X7yNN9/AmXmWMHLYx833j6KOSeBQBrZFAC0AFACZoAybuLPiSxuNjHZbzDd5RIGdv8AFuAH0IOexFAGvQAUAFABQBjaVPFJr+sxJJGzxfZ96rOjFcq2MoBuT/gROe3SgDZoAZLFFOhjmjV0PVWGQaAKzaTpjSNK1hAXaZblm2DJlXhXz/eAHWgCOLRbS1K/Ynmt1UyN5cchCMz9WI7nPI9KAMPR7HWon1aK015pGjcwRC6jeQebtX962QpPptU7ePXJoA2HuddhecjTraeMPCsASYoxUnEjNkEDHUAdRQBINWInjt5NNvEMtw8CMIwy4UZ8wkE4U9ATzntQA2HX9JmMCi9CPcRPOkcqtFJ5aHDMUcBgAepIHUUIh2Idf8R6D4e0ubVNd1i0sbONCWmnlVF6diTzWFfFUcMuaq0jtwOX4nMZqhhqblJ9lc+UPiJ+3p4V8H6aNH+G2lvrd9DuR5rpVt4EOf4VX7w59q+Rx/GNKm7YdXZ+6cKeA+Y5i/bZtU9nDsr3f4afifF3xR/aC+KvxXuXXxd4tu5bQMzJZRN5cCZx/COvQflXymKzTGY/WtL7j+m+G+A+H+F4P6lQipW1k7Nu3m1c4V9EupbM3cd1aSfLv8pJcyn22461hGk3q2e5Ux9Ffuoq34F/TfCEb41HUhNNYQEmZowIom4+Uea+P4sqQAT6V1U6UbXZ89i8xnB8lMW6+Hzq8kCzbrho450hiViI97cDkb5AE+Ysi44rVQOX+01KLh2OvTwl4ZvnTTG1GO/uNQUXExD7J73ZkjoMRRDrtXMhxjGa1UFY8GWNrJ8z6nLXvhGK9WQ2Ektnols+2fVtTiKhpVyCkIPzsBjATJIwckVDh2PYo4z2ScJ6zfRdiyPBF/r1vZ3drpd65WyLRpFbLDEMNhFGSWJYZI4yT04yRm4Ns0o5lTw03GQyDRLHU9R/sr+xby0v2QrbI7CaLYh4bggEYBywJUkk1Tj0OpVatKPtJv3Ovk/T9Cxp82paJf3dnpdvdaPrGGaMwbo0mdBksoYbkODkbeKzVWtRdqbaNJ4HBY6mniIxqU3vouvme8/B39sn42eCbaCy8RXi+JbGMPkalNtliIIURyOFJUdCCRg7vavby/O8VQ/j+8j8t4p8H8hzJyqZf+7n5db9tLH1/wDC39rv4a/EUrYag83hzU/N+zvb3/CeZ6CQfKM8kZxkV9Zh83oV9Fofz/xJ4Z5zw/arGPtKe9432Pa5ILa9i2TRwzxupQ5AYFG6j6HAr0r3eh+eT0dmrEEmiWDSSSxK8Ekvl+Y8LlC4T7qnHbHBHcGrQLYyY7aX/hMnibU5crbm6C/aVyUL4CGPG7YCOucZoEaQh12CJUiv7a8Kxy7vOj2s8hOU5XhVHQ8c0AOfUNWto5Wn0fzjFFGw+zygmR2JDKobGAowck80AStrNtHMYpobmP8A0lbVGMDFXdlBBBUH5ecbjgAg0ASW2q6beqGs9Qt5tzvGNkqtllOGX6g9R2oApWDu3iDUgWLIFhK8yEcr7jb/AN8k+/NAGxQAUAFABQBj+GMfYJgEZcXU33kjU/fPZOPz59eaANigAoAKACgDI8Js7+HrJpJWkYx8sTISeT3kAf8AMUAa9ABQAUAFABQAUAFABQAUAFABQAUAFABQAUAFABQAUAFABQAUAFABQAUAFABQAUAFABQAUAFABQAUAFABQAUAFABQAUAFABQAUAFABQAUAFADWdUxuYDPv1oAz11Rr9I5dIgW6t54pGS6Eq+SrqcBWwdxyc8qCOD7UAI2kJdGU6mzzrcRRrJbM+6BWU5ygwMHOOfYUAadACYoAWgDI8Vo76BdqmclVxgRE/eHaX5P++vw5xQBrDpQBTutUghZ7a3AubwQmeO2R1DyKOONxAxnjJOKAI5IL++Z4p3a2gJikjaKTEuQcsjYGMcAcE5BNAFq2s7a0aZreIIbiQzSY/icgAn9BQBPQBkeK2jXQLtps7Aq5IeVMfMO8QLj8B9eKANZRhQPQUAIQc0AQXd7aWNvNdXlzHDFAhkkeRsBFHcnsKAK0l3qUkk0VlYKojaMxzXEgEcyHlyu3LAr05AySO3IAFGi2rSie5kkuZYrlrqAzNu8lmGML0wo7D60AQ+IoPNgtBtzi9gb7sR/iH/PTj/vn5v7vNAGsAFGAKADoKBagfY0aBogLDBNA9znte8deHNADi7vjJNDJHHJBAhklQv90so5Axzn0rlrY2hh03OR5WPzvA5Wn9Ymk+x5x4k+I+uavNBHpdydNitL0zFoQshuo1PyK28HaOhO3njrjIPhVuIla1GJ+d5jx9UrS5MCti3ZfFXX4QPtUMFwB1JG0kfhx+lc9HP6yV6qMKHH+NpO1eKZs23xcsmC/bNNlQnr5b7gPzxXbT4hpy3ie1S8RcLLSrTsa9p8S/DNztWW5NuW/wCeikAfU9K7aWbYefU9rC8Z5ZiN5W9TYtvEmiXePs2qWsmeyyDNd/1mg9pI9ylm+ArfBVRWmMNx4nsLmKNH8u2mUyC3LbclePNDbVz/AHSCTjjGDVQqKR2Rr06nwST+ZuAg9K0NNGLn3osMUMDSaEHWhuwGPpU6ya/rEK3IcRfZ/wB2LgPsyrfwYBTPuTnHbFPYDYzQAZFAC0AFAGTobBrjU1GPkvCP9ZIxztX++MD6LkfjmgDUJ5o3IbsVNU1fTdHtJL3VL2G1gjBZnlYKAB1rkxmOw+Ag54iSS8zpw2FrY6ap4eLlJ9kfOPxc/a98P6TDPovgWyh1a7dGiae5XNvtYYIAz84I/D61+cZx4hRg/ZZcr+Z+w8L+EWLx1sRmkuSPbr8+x8deNvGnjj4lak0XijX5jtXEKM+y3iH8CADCovQD8K+RjjsVmtXmr1Lf16n9EZHkuV8MUEsHRTvvom/yuziZfCsFxGjC4lErlQZZgI7dWDBXiZiOWGRyp59q7qOGTV7n1EM4nF2tor6LV+T9Hr03JtN8LQWF60dm0EF2H8kvIZA00nH8IbbgEocj3Hbnup00tE9jGvmDqLmk21a/p+Bft9L1fzriOxs5LYINzy4kMMwYBUGSxxgFQe4IHXmt6avc5ZYjDuC55Xb22v8A1/w5dufC00xuWgVA4QsPNhXlWGDnbjKNkcsM+/atuXscSxNPS7K62l499YSSWqSRIzM1sAGZI5VKyq56ZVlA6E7ST0FaKNinKDi3f5+a2t6/8A2IdHltTHYpf29ok9n/AGXK8e5JLdwC8RViCQjK+Mt6Ank4GsY9Gzyfbxd5SXM1r+j+a/MzvEOh2+u6Nous3WlSy2+gyrBqKruSQ7W25CgcL0bGehwpz0TjodWFqug6mGv71RXj6f5+nz6D/iV4b1W+kt9SsvEUwtHZUWC2gf8AcKVwzSKvzA4xwwzzj0rKpCbtrob5DjMPCLpVqfvLq3u+lr7/AJDvDXwt8Da1YRXdjqU108RVXumuDFvkPzHbxjgcHGQOQdzdGqEF75zY/PsZRqyo1ob+V/1/ryM7WbfWdJ1+TU/E62tzoccvlRJdeW0qpwFCDkk/xbeSRyQc1lUi6L56nw9D1MKsNi8GqGFuqu7te2m+v4Xfoi1f6RbW+iXuuQQXTadeTR3UMjQ/v4XHST5jloyQAAwDHPAAyar7N0clDG1JV1ScrSimvJr/AD9NO/Qi1LS5ftV0q6e8c82nB3ESjy7s5XLR7c/MCSGHK9NxPNclebTvF2ZtSxNFpKT5ld7rbfR3/rXRbHp/w4+NHxZ+FN0V0W4uLzT5gkqWF4jNE0QGJWRM7kcd1GB3APNdWXZ3i8vqPm1R8NxDwVkPEdPmaVOouqsrPpstv6ep9h/C39p7wN8Qbe1gv2bRdRuGEcUdznypm9UfHQ9twU8jivtcv4lweO+OXK+x/PPEfh/mmQ1ZcseeC6pbHqKTg+J2hS5QhrDf5fng4/ecN5fXHP3s+1fRHwO25sEA0AGBQAYHpQBBcWNndSJLPbRSSRqyozKCVDDDAHqMjr9KAOcs9DsP7X1a2s3ubNlsobNDbXEq+VGFJUojDylYZ+8mTxzQBstZ6qssz2+rhlkeIpHcQBliVfvgbSrEsO7E4PYjigBQ+u+cqtBZCLz33HzGLCD+EjjG885HQetADf7Tv4VBvNFmG22knka3dZVDKRiNRwzMwyRhccYoAT/hJNJjSRrydrPyYYppftKGMRrISFBJ4zlSCAeO9AFfwoyfYbiJThor2dXU+TlTvJ5EPyjr3+b15oA3KACgAoAKAMjwnj/hHrLafl8vj55W7nvKA5/4EP0oA16ACgAoAKACgAoAKACgAoAKACgAoAKACgAoAKACgAoAKACgAoAKACgAoAKACgAoAKACgAoAKACgAoAKACgAoAKACgAoAKACgAoAKACgCG7u7extpLu7lEcMS7nc9APXigCpLeXd2Wi0yHY0TxEyXCMsckbctsI5Jx+RoAr6nppGnXk1zJ9qljE81uzqQYdyMAq7MNwDjI+b0oAu6MmzSLJfS3jz97rtH975vz59eaALZ6UALQAUAFAHN+MNVtk0O/hiikuZIXiilSNEbYWZSC3mYUDHJJ4/GgDRgt9WuPLa8uoo1jmkJSFMrNCQQqtnkEAgnHcUAXLWytbGFLezgSGKNdqKq4CjOcD8zQBPQAUAFAGX4n3/ANhXfljLbVx80g/iHeIh/wAv5UAWptSsrby/PuFQySrAo6nzG6Lx0J96AK8U2rXjx77VbKLdNHKryBpCBwjoVyBnrzz7UASWulWtp5Mj7rm5ig+z/aZsNK6ZzhmAGeefSgC7gdMUALQBjeJW/cWQBHN9B1EZ/i/2+Py+b05oA2MigBryKgyxwBzk0XXUUpKKu2c3q3jzQtLU5uhPJ/djPevOxGaUaGi1Z8vmPGGW5etJKT8jyvxz8V5Y7e5vNQ1+LRNI+zvHMJbgQnk5MiyAhwQMj5f72fSvn8Tm1avdU9EfF1eJM84ifscroSs9Nv8AI8C8T/te/ATQLwpfePzqNwWCubC3kuuwxlh1/wDrV5iU3ujtoeD/ABhmv76vBx9bmM/7cP7PCn/kP62f+4PLUunLsdv/ABAzieOv6M6/wp+0n8FPGdzDZaF4/sPtM4BW3uQYJAT2O7gHjpmsnCS6HzmceG3FWSp1sRhm4Lsr6HpccqTRrNE4dG5VgQQfxqXBo+CacfiTXqrDwGrLVCTfQfjjqfzp8z7mvNPpJ/eyW3urq3OILqWL/ccr/Kt6eIrR+FnTTzDE0tqj+9l6DxF4htWLQaxdLxjBfcPyNdH9p4mj9o9PDZ9mVL+HN/j/AJmvZ/ELxRb4D3ayjvvjGaFxJXpHuYbi/NKfxO/yNW3+KWpR4N1aROfVflqo8WzXxo9qlxxXX8SJp23xXsnBF1p8yehRga9HD8WUpK9SJ6dDjnDy/iU7fMdpfxB0T+0r+6uprmKOfyvLVmLgbQQflCjb27nPtjn0aXEuCq6N2PTpcX4Cr8Tsbsfjfw1K21dTjyfWt/7ey/rUSO2nxFl1TaoWB4p0E9NTt/8Avo0f29lv/P5HUs4wL/5eIeviTQz/AMxO3/76pf2/lq19si1mWEe00RyeLNAjYq2pxfga4avGOSUfirobx2HW0jFt/Fuk6Y2oXUswdJrjzUKtIQBtAwdxIByOi4HT1r47M/F/IMBzQpvnkuzR6mBwlbMWvYpu5wHjP9oSPS4zD4fs0eQZBLdO2K/Psd4x5lj3/scPZx89f1P0TJ+AJV/fxT0Pm74geOvFfjO6J1rWppFYkrAX2xj1wo4r5rEZ3js3kqmJqN/f/mfs2QZJl+TUf3VNeulzhLrw7M5uoLpo7eTb1mQldq5J2uOhzgfjXp4ei6bsz6uGZJcrpary89NV+JSOiWU1vaXVzC7pcxx281uVZnL7so2eykDPfpx1Fe3QkkhrMajvT7O62+ZdTSbp/NWezAJLgF9pGOg3KB6KOSM9s161HEt/CQ8ZFS0f4hN4bS+SbT7maUxuryHjaVRTnggDAXI57/LmvRjUstwWYqlaXX+v6+8a2jKsZ2jeY9u9yx354ycDIyfmz6Akg5FVGshvG6rUGsZria2sl09JJOUQ7Spjz/fxj5vYjv8ASumNZPQI1oQTquWn9fgI9vfS3As0lvJZi6yh8oOVxg78ZB4YcEAqQp5NWqzuDcIr2krKPbX8v6s7shj0pbbMdzBIkhkbESzuwIB5VgRhlbIPAJVsDoBjRVbIbxEpu8Hp/Wq9PuaJ44mSWK0uZEsWtwYFecByYxgojEcyo3OHOSCGNVKsramPNG0qlJczfy17rs/L/glez0+80zVVfwsFij1AeVPYXrmS2lflsxS9V+XeccYXrzUwrW1iaVsRCtSvjH70dnHR/Ndfxv20Jf8AhF9Ig2O3iPU9LvAWDxxtmBlJ3DYMEKnOVIAIHJGekNxWzFDMcVV1dNTj3dr9te76PXXYwh8H7jxMqX9t4la8s4pGSOWWbzHkTPJAOAjZyMd+prllhHidefQ9iPF0cBelKilJrovLut/X5HU3unW/h3w+NEh1PTrm9YFLWEII1UdNqYzwB3GSzE+1XiK0KNH2ad5HgYerUxOMeKlBqHV3/P8ArRfcU5tCttE8N6CNQv7mK9s2Rkj3Atu6GIF+nX7o+Ud88Vyt+zpxU3qOGJniK1Z0laD/AKvp/wAP2sX5/B1nFqF7DJp9yX3Ramrhzh5Bn92jHAHTBPccDArkqe4znjmMq1OLi9Nv+D1+77xk3h+yieSM2V05Efni0DKAwlYZUAFtrKeRjPqTXFNuMvdXvepTxsqkeWdnfdtX2+Sun9x6/wDCb4n+O/ALLLqOoX+s6eS0AsborhQpypjwNwcjjGSvBzg5r6TKuJ8Rlvu15XR+ZcU8JYDN5uph0oSSvp/wx9Y+CfHuheOrE32kSujodstvMAJI29wCcj3HFfpWWZxhczpc9Fn4dmWT4rK6vLXWh0o68mvUPNQd6Ch1AGVYgjXtTJ6bYccyf3f9o7P++APfmgDVoAKACgBrIr8MoP1GaAOf8Oabp1zYvLJZW5ZdRmuAfLiB80OQHzHwW9zz680AaKaLFAYjaXl3CIfNwnnF1cyHOW35J2noMgDPTGMAEL2mvwQlINTguXSzWJftEW3fcA8yOV7EdVAoAe97rVu0gfSkuFDxLH5U6hipH7xyGwAFPYZJoAlj1QyyLF/Z94u+aSHc0JAGwE7z6KcYB7kigCDwrn+wLPd12esp7nvKS/5mgDWoAKACgAoAKACgAoAKACgAoAKACgAoAKACgAoAKACgAoAKACgAoAKACgAoAKACgAoAKACgAoAKACgAoAKACgAoAKAE/CgA/CgBaACgCG4u7a08v7Tcww+dIIo/MkC73PRRnqT2A5oApx3uo3bweVpzwQO0yTGdgsibeEZQMghuTyRxigB1lo8VtJFdTzy3N2lsLV55G5kXIJJUfLkkelAGhQBS1kFtIvlVSSbeUYCM2flPGFIY/QEGgA0VSmkWKlSuLaLIKlSDtHZiWH0JJoAu0AFAFBdWiuGiGnRG8SUSjzoXVokdOCrMCcHII4BwQc0ARvpsupwMNWldVnt1jltYpPkRs5JDDDZ7ZoAh8UKkPh66BZVUKgLNJGn8QHLSfL+f86ANmgAoAKACgCnd6pbWkwtW3vcvE8sUKKS0gUcgHpn6mgDD8Uwalqnh2/Ds9tBPbwmNUt3e4ifflgwRhnjAwuMcnJoA37aytbWWeaGFEkuHEkrKuC7hQu4/gqj8KALNABQA3HPtRfQL6CPIka5dwAO5NTJxjrJ2JcoxV5M5DxZ4t0W2SKBZXuZYrqJmSArlQDzy3H9fSvnsdxPl+ElyN8zXY8jF5/gMI9ZXkuxiaj8ULyRf+JZZpEp4DSHcfy7V4dfjHn0oK34nyeYcZV1ph4W9bHnfjz4m2mg6ZPrnjPxPDp1jCCxM0oXdgfdRc5Y9OB614tXH18fL42eZgcu4i41rrD4GnKetm1e34M+PviX+21quptNpPwa0KTKMqy6zqC/u494KqApG1Oe7HnHFejhaVXeTP3/hX6O+GwTWL4gqc8tGoaq3lezufNuvL4u+I0U2u+M/GGtaxPCS06jM6RhsMMY4AI5JxwVPXFetG1j9roZNluVr2GDoRi+mi/yNPwv8M9AhNtqlxoMl1p8DSQapHPIjSJETlLyI/KGjA25KDIB6g01FXuZV61bSEWvuPQNB8EfDbQrsyWWs3upRtA8K2EltKcJjcUVWACYPzuTnZ8vrzs4xtsc1evib/vbGPf8Awx0a40ua2tfDUqCOJ5oH8iVZIrV23I4kO7BD5VV2l2AOQoNc84Rsz0aFZzcVNprs0n+Y3wn4++MfwjK/8Iv4oudT0+3BN1ZX25kgZcb0kUkhG64AJY9dorzakbdDmzvwr4U41o8mIpKFR7NWVn30R9S/B/8Aat8F/EILpfiJU8O6uNqBZ5P9HuHOfuMcbTx0Pr1rgnOx/LHH30deIOE3LF5cniKC1bSeiPd1XeAwYHIyOeorjlXkj8EeHtKz0a6PR/cOEZHJrCVep0NY0Y9hcYrL6xNl+yS6AM547UOae5UYu+wpDe9SpJGvK30HKCeSKzqVrDjRbexIFPSuCti7HbSwsuw9YS3rXl1cZZ6v8T0KGEk3axOls/GBXi4zOqdDr+J7dDLpy2TL9rp8rAcD3zXxuZ8ZU6Wil+J9ZlvDdetqwvLm104ZC75B1HTFfB4rP8XjpWbdvVn6PlHC1JK9Q4bxBq15eAxS3D7BwBnitMFDlam3f8T9My7B0sLZU4nEalZSsvmrEG8tgzZ5Xb/j7V9jh6Ch+8hsfT4esoe7fcxH0i3MzQNFutLiHzj5i/OpXPQntzx6/hX0GEjZr+V6noLFyaUr6rT/AIcZHok0g02C5Bk8qAbIyvKnPzFhz0Xgev4V79GrzOJX1vk55Q0uxsPhvT0l84ySP8xdAAcHcF+6RgYC4x16/n6lKSW7K/tGpJWgF1Z3MqiKyRjBGxLggbUA6kk/xc9P0OK6qddv3I7Do16cZXm9SjHpcSX8sFrdSTrJiKSYJltqoZMfLyASVAx1JQHoK3p1Yc0ocx0PGe5GpUjqv10/In+wQwGJ4gqCP54oSQcn1PHI4H5DHaulVraoj2vM7XMwaJc6kFhnR83MwJyvzYJ5znnpnv3NXGu29ztljKVBXj0RJJprJGdMS3LRBg4kB+fAODtBGRkkH5gcnaMdTXRGvYiGJS/f317f1+nmRyeH5ri3lsIbhVmVSDIGPnsRk7SOx67SSGyW6gc6qvoL+0IxnzNaW+X9fhsTXWlzw+VfTRfa1KjYWGAqgd/+ee3GQQOVHI5rRVur1JhiotOENP6/G/5jm0WWSwdbuGD7FckSyiKMBxtOTIQPlZTnLYwxBA6dbVa6Mni4Kp+7vzLu9Nen+XT5k8WkeWsl1o0MkLFmOIl3pNHn5h5L/MpXID7QOcL2OD2z+wYrHXtDEO6/Ltqvw+8pzaLZKxuZZtI3J80lku+1ZjjJDehwck4PXb71jUqpv33fy2N6eMqJcsItX+07MtaXotuu1vDHhC0LQOELyXas0Kv97BOSGxj6J05qPaO69jH7zLE4jlfJia7+Sev9fi/Ivx6UkuoxXus6lpc9xbDfYW0cQIjVuMr14yML1yeT0pTq3neq/eOV4j9240YNRe8r6/13+5E99oN/turqW+W21fU0EQ24k8tARlu4AA6vxngDHArlxDs9Je8zGni6bcVa8Ir0/rXoNXTLCG6khubnUJfskSaUskMQUlnALSYA44H3Rz6jpXBWrUknzieIquEeWy5tf6/zNC1isQjS2cryoHYxReXgjjai/L/EPmwo7A5x1rjnVpez56ephWnVUlCpo11v83/w5uaJImkSR39rf3sMyS4juYn+aNv4VYchyOflGepqsNmU8A1UpNnlZjTjj06dRLbay+Z9BeBfijDqwGleIWjt7+LbGZgwEUjY6Z7Mf7tfqvD3GmFzBrC4l8tRde5+SZ1w7PBT9vQ1gz0QV95ufLj6AMawL/8ACSaoCuF2w4Oxxn5eeSdp/wCAgY75oA2BQAtABQAUAZHhhxJYTEOj4u5xlZY5P4zxlOAfbqO9AGvQA09aAHUAIRmgDJ8JxyReH7KORWVlTkNE8RHJ/hclh+JoA16ACgAoAKACgAoAKACgAoAKACgAoAKACgAoAKACgAoAKACgAoAKACgAoAKACgAoAKACgAoAKACgAoAKACgAoAKACgDjfit/YH/CKTDxHNJDa54lMdw9ukmPkM4hIby84zkgdOaAOL+B7+NYvhxq0unol9cf21c/2UL+Sa3s5bXK7Wg3K8qQ53bQxY5zzzQB0Gp/ELx74T0q81fxV8LJZ7PT7eS4uJtE1WC4O1FLMwjm8k7QoPfdxwpoA6LRtek8ceHbTxB4av4odN1ixt77T7wKJHAkG4hk+702/wAXUn05ANqLTbOGaaeOEB7iQSyE85cDAPtQBZAoAWgAoApawpfSL1fL3k20o2+W0m75TxtX5m+g5PagBmmTR2uh2s1ziGOO1jZ9yNGEAQZyrncuPRuR35oAbJqct0skWk2/nSqkUiSSh0gdWI5WQAhsDJwPb1oAUaY00zS6hdG6VLn7RajYE8j5Su3K/e6nk+vtQBfjjjiXZGgVck4AwMmgB1AGT4qIXQLsmbysBTv81I8fMP4nBUfiKANagAoApTanEryQ20T3VxE0YkghZN6KxxuO5gMAZPXOAcAnigBgg1G7lzdTG2W3uS8Yt5MieLbgCTcvHJOQPQc0AWLOxtdPgFtaRbI1LEDJPJOT19zQBQ8VqH0C7UxtINqnaIJJifnX+CMhz+H16UAawFAATjmgRmal4g07S1JubhAewByT+FeNj89wWW/xZK5yV8ZTorVnI6j8SJH3RadagZ6Oxz+lfn2YeIk5SlSwsLdmfP1+Iub3KSOWvtU1DUmL3l3I+exPA+lfHYniDH4p3q1H/XzPnsXXrYt3qMzSuM4Y1yLGylo9zz6eAnXmqdO7k3ZJau54F8Zv2rPCfgWC50DwdImv+IA5h2wqTBA3ozdGb/ZX0OcV7WX4WrWTkz+jOAPo8ZlmvLjeJIunQ6LW8j458Z694y+J0d34h8e6s91dwMqRi6ZoI4NrgGOIAbCxzyvynjjNfT4OjToqx/UGA4Zy3hamsDllFQp23sm/vtcvaT4YX5Y7W88qJBNaxC1uo1bYJwygSdfl2kZcsBnPGDn04vU8vEt+0kdbDbSSefpekaYHLxKgjW03RQkD/WDHKhW+ZQFk4DAk7st0xkeXXoOL9odTp2j3EjW2sa3FbI2lwsiTRNlfJj3blchtu0Z3ny2YhsAqAoFdCZ5NWPM9EdLBdTaZaR3PhfSWENqokk+05MlsRGOSdwwIiQ0xyTlkADO2Vty0OSOXWqfvWWLCTxDfWk2j/arWzvonjlF8kO9pIJWZhKinEaueiryVHL5fIrFtHTHCU6T9o4uUWc74p8OeIoVbU9S1mB7rUJ4rGG0t4meKIgkxsUwDLITnc78KCSFPblq9z6rLZ4eLThB8q8zyvxX8OL/TIZHjtY/NtZZM+TIkrNIGBfc52liAy4CrjrXi4tPofpmSZhh8RH2FSKal3V/zTO8+En7RPjf4fw2OheIUk1LRFP7uObAnjjP/ADzc9QOeD+deNWquJ+MeKP0csj4ujUzHJH7LFat22b7WSsrn2T4V8WaD400eLWtAv0uIJBg44ZG7qy9QRXL9cR/Auf8ACOY8K4yWCzWm4VF32NkRfWsni0eH7BvQVEPTFZSxqNFhn2JRFz0rkq462xvDCXJ4ocjpXm1cylfVnpUcCmSrbjPAryMVmWu56tHL9SzDb5OcV8zmOb2ejPdwGVc8ti/bwD+7Xw+ZZvOpfU+zwOVQhYnmzHHhBivkJ1pYirdn1eEoQpKyOY1CCSXfjOc16eGpufwn0eHqKNjEfTgz4lQ7ZG8skE5HHp3zX1OVxUbxqLV7HorFNfCZr6FIuGBxiJlyCCCQcDI7/wBPevqMNCVNJVNNDsjjr6LuVotMAiEcab3RMDOBkeoB6ZOfTOK9rDVYwoqENfM2eKd+aRSbRlI8uNCUZsM+RlgO2e+Sf/Qvw76FS+iOlYt9xj6EmMlFG3O1QC3P/Aen0yDzXZzcjXMWsd0RW/sZUMRaDyUPykRqfmHJz83UknOT711xr6jWKa2dyD+xhDaRRSospjBUBlOSWbJJK4yST6g88+2yxCektTZYlzk3B2uVXsbr7NeZgRU85UJySWX+6OMg5yeey89xXTTxDUHzG8a0faRaetiSPTpWkmmjZVVYQpGOQCR8oP3gTxnv/OtFVnvcbxEXaMt7/wBMo21jJB5lzMHjRMiMbdxjfBw2wcgj0PI4A5GC44i27NZ11Oyj/wAOvUiGn3ur5WB9sO4BMkb3xwRvHHbHrnceuK2Vfm0NViadD3pP+vQfHolzafvLOzIZZA6qO+QCcg5YjHzDOGxgcg10+0qU7ezRLxsa696X9fLT9OuhJ9ntrZhcWcRt7g/vQkQLLISQQwRipb3+62/GOgApYz/n3uczrTqR/eO6/L7vX7i3DZrNK0doskUUa7UaaEytbuDnn+IL2HJBbpwObpz5nd6IwnU5LOau3+P9fl2GW+meVdSJa+bhFYOCqXMZcY+XDYfIbpyMk8+2cqtpS1s/vNamJcoJyev3f8AkGny3FqZLqTTooiCpEti68cj2HAyc8biccA8p1PaQTqSt8jN10paJv5jbXwxYW0pjix9oXIWCztSjZIB2hzggYwX5HVRlehxdSEvchK5NXMJzV7ad2/x/y+/U0bXTh5ktpa2N6kWM3BRh9oYjpvckBB6KCTjnjrWftH8MY6Lc5qtdu0pSV3t2/wCD6mha6a01spsdAiaNcxB4l3ZQnJQMce+6U4HpuNY1K0qjXJA4amIUJWqVP6/roaMNncrcQRRaetlLIu393FhXUA8fMCFGOATzyTiuWpWm6ipU42bMHWjyO8+ZF5bG6S5Wwe2tt9wgbywoAcLxgewz15OB93mvPq168JOhaxi68HH2iexYtraSOSFrmxEkiyNDu2nc6Ec9en1JHsMV50cRUg1Jr30cdeSndReh6D4I1i4DR6de3l5FCLhZkm844OxQPLIfPyHjO0KP1NfrHBvHzrSWAxnomfE5vlUIN1aW/U76GDWo/K26nbXSBpmkLw7GYH/VqpU4UDoSQSR6V+xXvqfMtW3Mqyu9Xt9Z1Oe40MSOtrDK/wBl3ZkmCnMSPJtV+2CNoGcHmgixsy61aWzzJdJcQ+S8UZd4WCO0nChWxhueDjp3oKHJrWlvIkP2+ASPM1uqGQZMqjLIB3YdxQBbilinjWaGRJEcZVkbII9iOtAD6AMfwvIJdOlYXBm/0ucbjOkuMSEYyigD6YyO5NAGue1AC0AFABQBkeExjw9ZApsOw5X7PJBj5j/BISy/iffvQBr0AFABQAUAFABQAUAFABQAUAFABQAUAFABQAUAFABQAUAFABQAUAFABQAUAFABQAUAFABQAUAFABQAUAFABQAUAFABQAUAcx8UP+SaeLf+wFf/APpO9AGP8AXD/BDwCwkV8+HNP+ZXVwf9HTuoAP4CgDv6ACgAoAgur22sY1ku5liV3Ealu7E4AoAy9YvLu6065htNNlaM+fBO0qEFVCN8yp1kBOAAOuaAE8O6Q0Wk6TJfXMs1xb2IhOEaCNgwUnMOSARgAZyRyM8mgDbVVUYUAD0FAC0AFABQBleKJHi0G7kjkZGCqAwdEIywHV1ZR+INAEo1e2kkiS2Es4lleDfEhZI3UEkOf4emM+vFAEa2N9fRmPWXgMU0LRTW0YJRiT1DHB6dsUAX4reKABYo1UABeBzgDAye9AEtABQBj+LAG0C7BRnG0ZVYWlz8w/hUgn8DQGxZ1LWLDSYfNu51Qdhnk15mYZph8spudeRy4jGUcKuapI4XXPH9xeK9vp37qM8Fsc/h6V+Y5vxviMXenhFyxPlsZxB7VOnSORdnmkMkkjMx7k5r4OrzVX7SUn97Pn+aXM533E2+9ZShqRsc54z+IPhX4f6cdT8UarHawkfu0GWkkPoqj+farjTvZI+14O8Ps942xSoZfSfL1k07I+NvjD+0r468fG80rwz5+jeHFBiljjYGSVS2AzvjK59AfWvocHg4xs2f3d4d+B+QcHUaeJx0VWxW93sn5Jo84tPBUZh864+z31tep5lrIrmK4EhyFHUgAnJyR/D1GOfpKcUj9ExmY3m4rRLRq2h0Vh4Tt4UjfU5mS18pBBZidcuIyf3rI+fvSZIBz0rtgrHytZqXMn0Ow0fRntb6WK9Rk1VhDZRzFQmFbA8wnhDJ+8KgAbgzsTziuqK0Pm8XTvFSfwG34Y8J6ZaW9w0enzzLfOyrFPwnlAhlLrjC5K7sALtWPK/wg2m7nl4rndS21tLFu4sdJjGoajqupyGzmVIUhlHlwSyb8lpAuWzuG88DG3OCFrdNkww9RrkoR1NC1eQ2sOl6Hp/lNCjLHmQjhMAKVJbbvVyzHJZE+bJdgVty0MZYRRfPVf8AX9feOutI1zXoIvNuA8sZa5jynkyxbGxviX7si4AMauvykB3O4ispNnRQqUsLo1dffr+hWv8AwlBYuj2J1G8v41821QujiNsYY+a+V8xiTmRsnBIXArnbtuelhcSmrVEow6/8Nv8AL8Tk38MajZPPape2cUlmR58du5ZLOYsGECoSPOuJCFy7cDjjoK45pa3Peo5lh3+8UW0/lzL+ZvolfRbv88XUPAGpxRD7fDHK1tEyMU+Z3UMAzBsKMrtIAOcZI618/jbLQ9yhn1OOtKWj/qz3+fc0/A2seIvA2rR3WhXhi7sR80U6dcEdGx+hr4zF1p0b3PluNeD8l45wjp46mr9GrJr7lc+ovAHxOtfFsaW2oRJaahjJQH5H/wB339q41mV3qfxTxz4S43hWs6uGTqUX1V9D0FbfipqY2m9j8xWClfUkEJ7Vy1MTpudlLCE0UeMCvKrYq3U9GjhrFhIxxxXiYrE62ue1hsOkWoVHpXzeNbqOx7mGStsW41AIyMCvAxND94vabHvYaaROIUmXuRnrWUMIqTbitH1PTp1uxSl01GHOGI6GvUweHhT1TuzsjidSjLo4GGwSTty4xnv27/SvoMJTlTb5+vU6I4q5Tm0pzn5iAABnOD04/rXbQlV+Js6oYlIqTaMyh2VQqYBJyck+3pXtUnywc38KN44vUqDSiqq6gJtBRRnC+o698D+ddNCs0uaMrI3+tLZshm05Y9jAMu8gby3PPbjv/wDXrthi/Z/Bv3NYYm61KculJAjypGAVxuJJyRnGBk4zVSxFnzw76mqxWu5Wl0p/NcufkMqjyifnKjvkdM9eemRXTHEQUnOW/RG8cUmkutmQHS1W4GVhTzSTkjIUAdgO4Hc88Ct44hc9pPfU2WI9xLexROmMiTOELliRjH8PQZxz/k1pHEeZ2fWL6BdadbTeX5ysAqjAAJJwO5H8+mcVf1mDqx1IVdxW5LPZrAfscMqxFAVUjqWbBxnHAxgA9ep5zkd08Ryu6MYVb+9IgNrqcpd47dIMsGfIHykHIPPOT6HI6DPWhYqpN66I2VWja17jJbQPJ5lika3JUNIAueOhDZ4P4/xE89aqeLhf91uJVbaVHoSmzLzub95C2CXjQEkdeMj5gAeQckdSPYrYrX97LXsCrWX7nbuSxafHcsGa1TyoAueNzA442uuGB5+uMnmiGJ9rrU2M517fa1/rpsWIbG3YC1ubrztpOBFNISpY4B5GcjHy88ZzW1PGU5LkRzSnL41o/l/XqS2lpP8ALbW2nsu2QuvmSu6oQOTkfwj36t+dZ/W21yRhaXcmrUiveczYWw1Y6WkaoIZpGIZflMhJPpjaCepznHua0ryrqkrP3jzZ4il7Tm6GvBYXMaRxXF2iSpk7FAA2gYwc8kDjnjmqliGladRJ22OKdeDei0Hf2RHfQLFJqLTbRklsAFTnAIHb+ePTivNrKlViv3uo3iXSk7RsSw6LtkaCS/AWPJjYcfi3T8hgCvDbTclUqax2MnjHa6iXLHRiUjk8+R/NfcQflIPqf8BivIqykoxlCpvuc9bGX0tsa8Om3DKQ2Fbfkjpz6+1KU8TFOrSnaSOGeIh2Oi8O6hLZqLe5mLxNkgn+E+3tX6j4d8f4mglgs2d4PRSfTy1Z4ONoqcpVEaemgNruqSqhw6wEP5RG4bT0bOG/AcV/QcJxqR54O6PKaNmnckjNvASCYkyGLg7RkMeCR7470wKR0DSNoENmtvst5LVDATEUjfBYLtxjkA5HI7UAMbR7mOOVbHWLmItFFFEJQJVhCdWGfmLMDgkseg6UAZXhptde0mkjuLSWNtUmyHcExwbjkAxqAzZ9QOOpNAGtDqOohoEutFlQy+cZDHKsgiCH5c9CSw6ADjpQAieItOMYeZpbYi1W7ZZ42QpGePm44Pt1oAvQ3VtcPJHDcRu8RAkVWBZMjIyO2fegCagDI8JIY/DtkhiMeIz8hhaIjk/wsSR+dAGvQAUAFABQAUAFABQAUAFABQAUAFABQAUAFABQAUAFABQAUAFABQAUAFABQAUAFABQAUAFABQAUAFABQAUAFABQAUAFABQBzHxQOPhn4tJ/wCgFf8A/pO9AGT8Bn3/AAT8BNu3Z8N6dzv3f8u6d8c0Ad7QBFJdW0M0VtLcRJNPu8qNnAaTaMttB5OB1xQBntNqeqweXBBLp8Nza71nZ18+GU/wmPBGQO+SM0AWbfT4YLma6LPJLcBBIXORlRgEL0HvigBNYUNpN6mwtut5RtCbs/IeMZGfpkZoANFG3SLJdhTbbRLtKhcYUdgTj6ZNAF2kAmRTFcR5I4kaSRwqqMkk4AFAyhJqrTITpVsLzdCJoZBKFhlyegcZ7HPQ07aXuBkeLrJn0DUZrzUZ/JZ4ZYlScweTtZRjzFBJBPJyD1IpAdIqomdigAnJwO9AC5z3oJQGgu6QUNXIW5WvdSs7CIy3dysQHPPWuTE4/D4NXrSRnWxFLDLmqtI4DxT46ttQtpNMsbZZoZRhzJ0ODkEV8Nm3GDl+7wi+Z8ZmnFWvssMvmcjPqN3eyNLeTO8h65PFfBYnE1cVU9pUk2fL1cVUqz56krkQcA81z8q6nNzW1TKGr6/pmhW32vVL6G1i7GQ4LfQdT1Fctb2a6nvZJkGc8QVVTy+lKSfW2h434/8A2imgR7DwXbMJARuvZRn8l/z1rztWz+quAvAWlRcMXn7u/wCX+kfPOs2XiPxbey6rrd/eyyXCvJFNPucSOPvKvOF6c5xivYwlG6uf0/lyy/IaCweApxio6aWv8+rH2Xhm2g1FJJNIQrcWqxLE7CSMkjLMGXhsLjJPUkY9voaSt0HVzOpVp8qqWaf9L7/w/G7/AGKtkRDawoHuZPKSRoiIkAB2gsMhQq+vfP8Ae47Kbu7nOsWpe/N+fmbNhocIitYbOOdZG2Mtw2wSK4JJCx9evJzxwa9GDTSPKr4x1W3V2/rr+hdttMtfEFjLBudbpZyWDzlFQgEs2Seqrgk7shnycYGelWaucNWp9TqXesfv9Px/L7tN113UraHQtGW4hghV0MkyiPEUbKPL6g5LAKDxjbxkLTU9TijHC4eTr1Em32136/caY0Ox1CS3bV5GlWzUtvOFDzkjGVGP4gBsPOMdBk1opo45VpU01S3b/Alubp7a3W50WwuZcI7vLbRFgjI3zyR9d7M5KqDwcszfKoNDqHO+V/7xLT/gbPtbd/dq2YWiau3jrxH4o8O6TCI77w/LaxXPmSl4YpGTJUEYbYoGCAT5joxIAxWUptLVGWHzKjh1bf8Artt/ktu51KeCIYo/s91qc5mSJ5VlS6Vh5gO1peeCx9eUToK5Kj5dTRZvK6lCF16fh8u279DOuPB3h2zvmlTVHVreBprZQNwt1J2+eWYbPMY7mLvlv7uR15a9aB1RzXETgqbhu9fP/gLstN79R1p4V1AxwxxX8c0RUTW1uG3lYiPvTEne247sAY5JJ4HHg4xtrcdTMqXNZJru/Py6ad/kQXHhS4cbJoJGBkLGXy/9WjHLNGgz74JPTkZzXyeY8/I7o6KWZxtem/x39WWNK0uW2nX900a4DJvI3Y7HivicdLlZhjqlHFU2qtn02/zPYvBnim/tYI7K9XzYB3Y5YD2rwKuYVMPoj8V4l4By7FydfC+6/wCvI9Ktnt7qJZoGBDdOa5v7evpNn5ZjOFq2DlaxL5DD6Vqsb7Xqeb9T9n8USRVZTzROZpGFiVCSQEBzXNLDzxDvA66dTl0LiOdp/eZI6he1afUqklyVZWv5HoU66SuiaKR8YJ4rjjga7k41X7qO2liFYmXb3FXPBpStBWtsdccSOMUbfw11UqE4wUpvobLEkRs1c/KvNVQm59DVYnUryaYzv8yH8676Emk3c3WJIpdJKITtLYOQvJPOK7IYr3bTWhosVqUZ9HAmYyRHfJ0RDjGBhfp35+tdCrOGjWr2OinitNGQS6QQN0nmGRRhAOgHp9auFX280pfxEbxxWumxVfTQWLbcuTkk5zmupYxvWevdnRHE6W6Ef9kRrmUwiQpkIuBksfp29q0jWpr96nrsvmP61Ju1ypHo6qvzxkqvJwSCT2relX9krz2R0yxTeiZE2npGwBizMxY5A5J/+tk/ia0hXhulqyvrDfXQjfTFth+8DS5BCMFyV54/X9K3+uew03L+se02GfYpXmEn2Ysk64KkckeuT/nPWt/rlS6lBaMPbpLfYe1qjjYbYoVO1HAxt4wM+xHHp1PpThi1NS5tH3J9q+rEj08TMLdoFlkUcHZhXXtnuOhAxnj61VPFJzSSvLp5+Yp1mldOyJl0oOgnkmLEch1ydo6FcjB5HqOBVVKvslz1ZambxKbtFFi0so47jfb20vzkbmIY5B6nkfQewoo4lpqdGN0Z1KzcPekXYbO9YbWZI024Jddw4PHU8dfTnv6Vq8bOrJxTsc06kF7yZZj0ItPB9tlkDNk53E/QA9j74/Ks6vvVoOvU945pYxuDjBGjPpdmZN00YdiBnac5A6Fj36cfSozCWFXvVN3rucsMRPk5SWDT9PcESwECI7vnBJz6n3Pp246V5aq4KbXMncydaoupb/s+yjIXyt4HLZ/vev1rhxNbDyrX5fUyeIqPqWkgtkZnDkAfd7lT/U15bVCdVzu1c5pV3bUUmGPKxyEbF5J5+b1PvWkcDhleVOTvc5Z4joQzygbgLgHagJHQfj6V6CwaT0lc8+viC3oGoJpl7Ozxq63LRpJLuwx2rgHnjAHpX7DwRxNWy2+Dxsr0/st9PvZ5zrJux2yOkiB1IKnofWv2unNVYqcHdGg6tQFoAKAMfwvKJdPlIl8zbdTru88y9HPGSq4+mOPU0AbFADWAIwQCD1BoAp3WkaZeFjcWMLFpUmJC4LOn3WJHJI96AIo9FtYp0uUluA6TyXP+uOC7ghgR0K8nA6DigCr4Is/7P8LadZbpm8qLGZkCP94nkAnB/GgDdoAKACgAoAKACgAoAKACgAoAKACgAoAKACgAoAKACgAoAKACgAoAKACgAoAKACgAoAKACgAoAKACgAoAKACgAoAKAMnxJq2raRYifRfDlxrV07BVt4Zo4vxZ3IAH50AYnhL4m6N4j8PahruqRroX9j38umajHe3CbILiPbuAlB2svzrhhx19KAIPiNrmj6t8KfFk+l6rZ3aS+Hr+RGgnVwy/Z3wQQeRxQBnfBDWbG3+CXgZjdtdvF4a0x3Fu0l1JsaBQDhV3tyCOnY+lAHcSLrM7uEkt7RI7hWRwvmmaED5gwO3YSeMgnpQBLb6TYWyqIrdco8jo7fMyFzlsE8j/AOsKALlABQBS1td+jX6bN+62lG3YH3fIeNpIDfQkA+ooATRBt0axXyxHttoxsCBNvyjjaCQv0BOKAZYurq3s4WuLqeOGNcZd2Cgc4HJoeiuxLV2Rw/i/4r6J4cdrS3Au72K4WKW3bfEQpXO5WK7Tzt5zjrzxXwuf8e5Xw+nDnU6nY+gyzhvFZo72tG255Hrnxh8a6iYpEWC2CPLHGYoyCyOeFwSc4GAT7E96/Fc88Ts5xj/2b93F7en3n6DlvBmX0P4r5tPu/Ay4Pij4zto0t11u5RYwFVegA9BXyP8ArzxClZV3+P8AmetLhPLpaxgi9F8XvFLWz21xq8pWTGW3FWAByQCORmtsP4jcSYTarzetzir8G4Gp8MTrdN/aAulAW/0+1lA/55sVP8jX1WB8ac3o/wC9U1L0/wCHPDxPAS3oux0Fp8d/D8oIurCeI8Y2ktn17DFfX4PxswUl/tVFr7jwa/BeOi/3ZbPxp8NuMQpJuPQNgV2y8Z8qekIP7zwMZkOaYb4abkZmqfFG8u4xHY3VrbjuVcFq8/EeKVHFr2VKXIfJY/CcSvSjh2vkcrdawt3IZb7VVlbr88wwP1r52rxHha7vVrXfqfL1uHOIcS/3lCTfz/zKkut6TAu59Stxj0fNYVeIMDHXmNKHAXEWLqcqoNfIxr34h6BbFlieS4ccYA2g/jXM+JsJZ8qPtMs8Fc7xq9pipcn3nH638TtYmBt9Ot4rRDx5n3z+vSvIq59iK7tDY/W+GvBPJsttVx0vaSXT+kee61aa7r7mS+vjezFQ0flz7z24IzkdQDkdan2VVe+pc1z9oyenl2Tx9jg6ShFeS/OxE/h8NAixaarzZKOsiMEVtoKtyNwOM/dbqea+jw1PlppuJ3PMG5Nc+nT+tvwFtPDiRrJarH57yySBwwYRlnwfm3bvpkduteph6ttAljOX3r7DdN0dncPFAk7CORWdyvzDcMMP9g5J6gfd9s+rSrDq4xdXb+vzJrnR5Q0hlhiKwuVWQuUiEYIyVzwxAzweOF55JHZCqZRxWiaf+fztt/w5I2iSM8vlQNdm1mWeKUAeYVAHAXHz84HAOMnBJrqp1m9EZ/W76VHyp9On/ALH/CP3lyIr7RpBvlBjMggwZZS+ckMf3YUktklefL3E842U9eZM555hGnFwrJ6dOyt+N9ra9bGxBoTxW/2aaffFGqquzL5+X+MjHbn5dudw+8XrSNW+5wzxynLnXX+v67eVildx6tp+l3WvX+lSXQ08sbW0tCu8rtPzbXdBlUzgEqTljheDW8a17BVxVN3p0t7Xb7+Xzfn5HmGrftIeINESW4tPgN4lsDDOqr/aqvBFHtQLyI0ZQoVwWAP3WVOCd1erGKctGj4arm2Jg3GrTdv61PnD4PfG2/0Dxzf63pNlNeXNxcSxX1iGMc8kMsm5Y4pAGbdkBTkEhdqqe1b4ujLlU3oeNl+avB1ZyiufXbf8z6r8IeO9V8a66lhe/CXxTpa3DpEL68sFS387ax/ebmiBRQPljVTg/MSTXzFd01e8lc+0wGdzxEfgaPWP+EN027lbVmuYriyQs8SIoCLLxuuHckh2AGATkKfcZHhVnCzszq/tSd1CKs/60QQ+GILeSC+0jU1kXa80KSMc3TdDNKw+YqATx+AA6nyZO7U6ctwlj5OLhUjZ9X28l/XqXBoWs4nE+G8rafNCL5jkjOwIPlQY6ZyR06mvDx3t3TdNmccbRvHl/P8AHzJodAtlgw1ltdF3NtGd3ynDFgAo7njPWvjsycOTklHUxnjW5/Fobel6BPE4XymZegdRkHgf418XjKdRLm3OCvjKbR2uixTwOAy4Uj+VfLYp2Pm8XJVNzp44wUDY61OBxtSnOx8njMMiGVdpr6vD1+de8fL4mjyS0IwxQ5BwfavRo88NaRxOaj8RJ50nljDHFetKji6lNcq0M/rEdiaJmMeWQg+5A49f84rt+oVJ04zqxNqVfQtqwLBMnOM4NdcMvglc6o4nUlWZVALOAOc5NcNTBpTUrnXDFWRIZlBIXk+nSh4KE01DobRxWo/zfQ1h9W112NliRRID1NTUw7SvE6FiULiN8sV5NYwVRfvVv0NViFsQtaIeTlj29q0bnTV4/G9zeOIK0lgN2SnJ9K5FiZQhyM6I4roR/wBmqrM6RBS3JwAK7MNWpU+apffY0WI6Nka2JDEFeMH6c1rRxUYSftXct1r63Kh01lbCxbgw78BT+P5cf0qni+TTuaxr+ZH/AGayODGN2eWDDj9ef8it6OI60yvbt7sT+zXwp81sjoCcqAPXArdYue9F6gsRqIdOmRwHQMqErtI4IPUe2ffjj3NdLqShrN7mn1hNaEkWnIFZBGzHHB2425/ixxz64PoOKqnW9m072/QzniG3e45tPDbCzGQgBcEBgx9SCAfTvTxGLo0Em3zN9Cfb9EWINPlDLELXahbaSPT8z7/Qe+KvDZhVf7uUbRMZ4jzLQ0uEr8+4/J1VQCD2PPI9q2nPDK7UjnliHsWorG3kKI8ROwbeh59uecetRHEUMZUjzRd0vvMpVmk7MuMiRqFFuVx93gYH5fyqMdjXBcrp7HN7R9whkRUChOR2UcUsBj1XWkLsyq1bCTSEDd5PPbv+FPE0qkZKp7PVnJKv5laW68tg8lsAT91ep/D1Nbyo+zqRqKlq0cdTE9ytLOxYAxAbTl+CePT3P0rrpYNXT9ntuedVxOu5BJKiSAGP5i+/BJAx+HU+1elTwNLm96Op5tXGWIS0DyfPkHcWb044ye/4V6uHy6lUa79TzauNV9TU0HxN/ZkkdlcSs1ud5Yt1XB+8D0A9q/Q+Hsy+o8uHlqh4TPVRqKlN+6zu7W5ju4knhZXjkUMrKeDX6FTqQqQ5oM+shOFSKnB6MnrQYUAZXhqRZLCVkkDj7VMM/aGmx8543MAR/u9B0FAGtQAUAFABQBkeE4xF4esoxb+Rtjx5fkLDt5P8Csyr9AxFAGvQAUAFABQAUAFABQAUAFABQAUAFABQAUAFABQAUAFABQAUAFABQAUAFABQAUAFABQAUAFABQAUAFABQAUAFABQAUAc34/8Na54u8NT6DoHi248N3Fwyh763t1lkEf8SKCRtJHG4HI7UAN8H+C4vDfheLwvqMljqUMXA22Cwoy5yAybm3HOSWJJJOaAOQ+MHwo+HN58PPF+pP4O02G8Gj305ubSI2srsLd8bniKsw9QTg9xQBq/AKNP+FLeBbhmEsreG9OVpfMaRmAgXALMAxxk9aAPQKACgAoAKAZna5NEmlXccrx7pLeVURwrbzsJICsQG4zxQSjN0S9urzRNN+w2L20E+n586WJYvs7hVCgw5yAfm4BwMdaUpxppzk7JGlr6HI+NPFK26XFppV61zdTQrHO5ceWrIcAxo2QGJOT+Ffi3HHiDBQlhcqnd7M+pyXJf3iq4hadDzC9sJrhS2EJikMjBiWaXnGWJOSx/Cvw7EWxEliaj1W+u5+hYatGgrLr+BU1KwklEkpcTeWV8sKMbU7kY4x7DNc2Kpe0k5wlfVWXZHThsQoWitL7+pXvdNWeVkjtY1KRiNFaPGGP3sH175NaVk+ZvltZWNKOI5Fv17/1+BUh8Njy4m2y7ZQ3mZTPlrjqPf3rloZdV0lKOjNpZhuu3mRDQoxdTRFTFFEvmbnO5gnqAO5FTDCKo53Vki/7SfKu5X/siWRZZrdJVii9WwVFcLwtWonUhHRGyx60UhVsLtYRI8hRGXchZT81T9RmkpTVrieKpN6odJpOpidrZGDvs3qFz8w/oPetll9RTcbXHHFYXlu1+RVlsL9gxTLqgG7kjknAAz1qI4WRrCvhr7L7gj0x4ZZBfxTlYYzIyoc5/HtXdh8IlNxrK5c8VGSTpNFWXwzcLIHZwqMRyBkAFc9enHFdqy+z5m9DqhmUFGyWpOPD9z5UYUvnrkkMpXptHynHPNe3h6PIuSOxzvHpyf9fqQtpUvmxBbZcB1MzOoZuxBzjG3GPwHrmvRhL+XQf1iMottjX0WFEEKJPyu44Y5XpwSTx6YHHBrshWSgaRxrbGXfh6O4RNyRoLUtMScgb26A7eD1rupy54px26lwzD2cn5jP7HjYRJKI1IiKjcgCuAM/MV69enTJHtn0KdTQTxW7vuOh0CWbc7R+Q00RV1I3o5BGRxknnaMZHA+tdcKvZkyx0YtRvf9P63JI9MAT+10s5EjWArICx3SE9MEHjvz2zwK0Vf2erJeLcv3Kd3fQiu9BW8t0ls71U2I1tIAfldiQNqkAHlsAkY43eorRVb6XCGPcG+eOu//D+nn1t2LH9m2ekWxVrhr25OZNh+9LIxOSf7uWB5XggE8gCt/rHsf3blcx9rPFTulyxLtvo819b7r8MGugFcABhDH1wQ38RPzdOMKOMU1iH3MZYqNOf7vZbeb/rQmj0m1s4tumx7pIwsaYaQpLESVQEngEgMS3LAHfnOKmOMnTkpROHEV/rMXGt1/r+vuPjT4J+E3+HX7dnjnwTqafYW8R2lzeafO0ahQJHW4DoGPBBV1UjGMEkZr7HO8TPGZTTqt8r2Ph8ndPLsznTXvI+27fw1KbfydS1CVZnwOWLxAZ4iDNknOTuJ+Zj3Ar8+lJez96evc+1nmKU/cjp/Wv8Al2JbXwpb3SS/6e1yYWPnhlKwTSjB2+0YxnYvHy15ldRnTbczGeYy0jy27d15+vmwi8Maddhfs1+ZZJuJJMlTdyD+HI5WMeg4x6141ZRqU4qnPz9QnmFSCfPH/gL9Wb1t4e1Jyrx3iMH++QuQMdFjXoOp5PJ6+lcNX21uaE7pnnVMdBXTVjSt9HlkAElqMISCDyi56En6DsOlfO46vOnD94tDlqYxX0Zp2ujAIuFxu5wc4AwOQO3f8q+WxUqNTZnJUxbvubNvp6RBTt6V87icFVrSSktEeZXxWpYK7RgCtcJl7+zHToeTicTdNFaeM7c9TX1GHyufJzJHzeJrWZXEch5AAHck19Ll+AqQpuEFqeNiHzO9xFkKFVfgMcZ6AfWvahhZytCxwqvbUv8AAXa5GBz9a+lWXr2NqzTsJ4mzsV/Oba8hxtyApQ8gelea8I7c01o3oaRxV9SR5ts2AoGG6jvmsqmAtWbcdDojihVuyWBCnjrn64Nc9TDcs+dxNFjScXYdvk5X1qZYWNT4FobRx2u4v2jmuGeD8jpjjfMkWfIxmuavg/dtsdVPGEiTds1y/U3T0OyGLHNLggt0715+KwvvLnWh0wxWg4SConh2tkaxxVx4ZCOUFS8NJ02pI2WJT6ibIjwy8elZwpSjHleiNPb+YgghkxHt7Y/z+lWoTc+SPUr2w02io+EjBArWPtcNU92OjL9vccbWMNyuD69h/n/CtafN8M/v7sHWF+yh8GTII6r1xXRBVXO9bd9Be2tsP8mMdE/Pmtp1FSlywhqiHV7scsMIILYA7gAYNbU25WlV1/QiVfzFCwxcopOTgjPb2q6WFoxfNBNtswliLEqtIBmCNQBgDdxx7DFexDD4hp1KEeWxjLEIhla5mKrJ8uBz6f59qwnl+Nxsr1lYxliUloVtkkQ4I9gpzitsNk1bCuMqPY4amLtfUaJpp1IWTaY2x8w+99P8a9rD4WrjFy31j+JwVMYV5LqaV2YMCIsrjHOfau6lhsRP37fDoeZVxnmVnmm3lywJuAEAB4z6e2PWvTo4Se9viPOqYxvZ7kMtxKhbdEW8mMoxP3iT6f416lHCzbvy7HlVsdOCaK5ectGgtzuii+Zx1APoO54616VHBzdvdPPq4ybtp01KstwitbF4drFDg565A5/2m/OvRpYC1rR1PJxGMalDmj0Ze8P+LptBK5hke3Vykybs9T97/e+lfUZd7ShFU2tDoyviypl8oxqK8dmd7pmt6tqdit7DbWE2Ld2kjiuGDCcY2RjcoGCM5LYwccd69s/W8HjaGOp+0w8rl19ca3SQ3mk3sflRRO2xBIGdyQY12k7ipxn60HSZ/hrWdOFpPBNqIMiajLafvJXc+aWO1AXAPToBwOxIoA6CKSKdPMhlSRclcqwIyDgjigCWgAoAKAMfwkqp4dsVWNIx5Z+VIliA5PRVJA/AmgDYoAKACgAoAKACgAoAKACgAoAKACgAoAKACgAoAKACgAoAKACgAoAKACgAoAKACgAoAKACgAoAKACgAoAKACgAoAKACgAoA5b4q/8AJL/GH/YA1D/0negDL+AjM/wS8Bu7EsfDunkk7v8Angn94A/nQB3tABQBWur+G1WXhppYo/NMEWGlK5xwuaAK8v8Aal88kKBtPSN4njnBSRpV6uhUj5emM5PXIoAr6ppFkumXhaPznAnuI2n2yeU7IQdu/wCVRgkY4GPalKUYJym7JCs+hy+p69I+kW2k6a+AtoivLGQBnYAFAX5cfQ49K/APEDxDhi3LKcqd7fFJP/I+jyrAqLVWqjjzo4VmJQFj1yfevxl0oL30/ePrVir7FZ9M8sYA2ZAHy98HNZuXsqbU5W8jZYhMjGloYSYhhkVtmenDZ5PoeK7OejUUY03qkP6w09Ro0kqFYRqQZGO8jpuHXn3NXTjUpRlUkrxb3K+sr+vIiuNMSSERB12uiqgVQP3in8vXrW06ig0lLToCrtPUG0wq0soh3b9syMBnzdvVT2Jqai9l70w+sBJowLXAtoBtuHEokYbtxB5Ujsa6MPJOLpx0uEMW0k29kNuNKjeG4Hlb/MKyKp7n+5n1FVUs6MqdT+ZNfIdPFSVpJhd6UZPOZSAJGVlG3+JeqMOn4VpUvNt99fu6Dhi2kvL9epDLo8LtI0URlLy+c2cYxjBTrwRzWapU6/NyrRu78jSOLkra9LET6JGAY0HmKUaEuwJVUzkNj0HfvRGmoVXJRvF9SlipJLmG/wBkwT5WSAsR8oVVxyeGGT14xj/61dTcJ/u4K5pLEyjqRvoqSo67fJVRt4b25Ix2q3BKF5PlfY1jjWvMh/suTaNsbDYc+aepGcHAHQ8n8TirpymlzvYp4vXcifSDsAgwYUJO/aNuQMflx+grqhXtBOOqNY4tddymmjMxmkidmlQ/eY4X2HHGa0p1edNvQ2li7WTJF0hyhQzgSwISJFAznkk8jHqSfYD0rtjifbQ5YS2IeMX3jYdNQtaQyBiyqVZMZJHQggfl25J9TW9PFQdoLcf1jRu4+GwkV5ZWVW85wsWCTtUd8nqB1x7CuqliFtUJeIvbUjn0ArLDFDcNDFF8uU4bBGGYnopA6H1PtVTTU/clp0H9dbTuTab4aFlbFplJkIBPynJxwB6jHAH0+tbU9Kd5v3iauO9o1GO39f0xbKwuHhuDfIMSvhkJ4IOPTrnhcZzge9FGtNRlOo+o61aKaUGW/KhK4sw8kkbnBVhmM7SSADw2SBjPXGeAOXWxkbONLWSOZ1Zc3v7P+vwPjP8Aa5ur74V/tQ/Bv4w6jZW/kXol0O6YDcojDqMHOcnZcyYJAJKknjFfY5U62bZDWo1XacVf7j5TG1aWCzOFaOzuj7cTwvbzQBLO8lOI9rgtktn+Ikcjd3br6Yr88lQVSm1Gex7v19wlzSXoWrbwvHtV5LsGJ0CusYIVgBgBR0C57Y5xz1rz3QjBe2qVLrt3Mp49vaOv9f15F6HQ9NzujAzKNiYPJx15HQewrycRPB6QnK3Nqc8sZV69C9baPII82s21D93IGFXsQPU+9eXUjKnC1GpZdDlqYpN6mrBZTRt5kn3QOh6A9SSfwry6+IxOEkvaR5kziqV4suRW9urEFNjNwScZJ9q8+ph6ONk6co2fc46mJ8yOVkIxG+aKGWxqvkTvY8rEYrsyJixzmvocLlcre/E8XEYrzKzSKWIJIxXu4DL4uXuI8bE4oR5AmBGwYldwAr6vDZf7LTc8qviSrPOqMHHIXBIA5OeldUMClPmex508Ur6Ed3bx7t73JCZ4BXOfbFXLKIxm5zm7MzqVl30HyTRQWAMXCZBX6V11sB7KjHkfVEzxUKdJWCSdvmycttDgDr74rOrgue+l9UweMavZirIJSzCU4yCeOoPT8q5quCVeblbRG9PFWTdx/mIFALHqO/vXLPBRWxrHGEglYsfm47D04rnlg/I64Y0njlA71zzwfkdkMZ5i+c2/ANcM8C5ybtsdUcX5jjOwxnv/ADrgxGAm5KDjodUcX5jvPHXcflODXL9T6rpoaLF+ZKkjZyDQsuqaPbzN4YslMuOcnPsKieBvstTojitdxwkIIDDJx+NZzy6V1zRuzoWL8x6yZbdgkDIPqKr+zLe9JWRf1sUXAGCBwCRz/n9K0hhZx92MdP0D611F84gHYcnPBIyR7VtSwrinGir+b/IHivMaJ2LbSRz1BP8AQ1VDDzlK0I6syeJfcd5iox3Kx+i12UMHKnU96NzOWJXcQXEvUQEEnADMPwr1Y4eve8KVrnPLE6kV1NIpIll2ovJOOB/iaKmDrp/vp6d0c1XEkUsoJXzLtsOpwc8kd+O3ua6Y4KU/4s9GclXE67ld5rZV3/aWwVJzyAB+Hau7D4COnvHnV8VDoyMzwEEZbdt3bz6e9elSwEJe4tzgnjF1Kz3UYMi+YwZVyCe/19PpXo4bLeTmVzza2NWupBLPb/uZY7gqgHK9CueBn2r1KOWwutTzK2MgrSjIgaddlzELkNIQGw/3WUj9B7V7NDAu7POq42HJJOWtxrTfvIp7e5XCoy4IwRnoD6DrXp0cC9Dz6uJftIyhPSzIJZboBUt5VkkibftBAJXPUHoBivSpYHyPNqYqte0JXa/IikupllYCaJonUs+RgKw9B/CPU16tHBHm18bJzajJOL/AtaVrmqaHOt3BLE67c+azZDrxtDe3v14r0aeCurHblnEuYZRUU4yvFfivvPSvDvjLT9cRYJZoYb0gkQ+YDuA7r7Vy1sLKm720P2jh/jDAZ2lByUana+5b8NBZtOdpEDbbuYjcr5BDnn94Ac/Tj04rkeh9cW00LSUaJ4LNITAZWj8olApk++cDA5oAiOiTw25h0/WLyBltBaxM7CUIR0kw3Vvc0AK8fiCF5Ps8tnMjSx7FkUqVjx+85HVs8jgUATJdao0iq+loqGeSNm+0AkRAHZJjHO4gDb2z1NAFbwogj8PWKKFAEZHCxr3PaP5R+HFAGvQAUAFABQAUAFABQAUAFABQAUAFABQAUAFABQAUAFABQAUAFABQAUAFABQAUAFABQAUAFABQAUAFABQAUAFABQAUAFABQBy3xV/5Jf4w/7AGof+k70AZXwDcv8ABLwE7DBbw5p5xiQf8u6f89AG/MUAdjPrGn27hJJ8kzrbERqzlZGGQGCg7eO5wKAI4v7XuGiNwttbxhpUmiXMpkXOEIf5dvGSRtPXHbJAJbTS7OySJYIfmihFusjHdJ5Y6KWPJH40AWycDNJyUU29kG5zmu6rHcxy2EJV1YFJMjIIPBFfz74icffWFPLcrntpJr/hz0cLQs+aRzaWMUUSwQKAq8KAMBR6D2r8B96/7u9+rPcVezI2sCe4FbzxdXDRtVVuxvDEXRG+nq5UFAxB/TuKzpYiTqXi+ab/AAL+sWGf2UEHmOdrHnOOB6HFdeHhCj79V6/mP6zfRCtp5kQZQBemwkAn2/PnNdv1n6z/ABNEugvrFgXT+ArINqtwSB/wH8a6qWK0fP7ttuofWOtxkmlRlhvUuM5ODgE+pHY9P8mlKrGo1aN337jWJfccdMIYPLkAdSV6+5H+FazqWa9qrIFibLQU6QrNkR5DL14BHOR9SOxrsgopc6V4dxfWdNyOTSyCT5YfIx838vy4rCpiFQadNczf5FLEW6jP7GUKFKkYPYDnHrxT5eeHMvuLWJ10ZDNpc6HbGzKoXOeCc+uf8/pTlHE7J2ijRYlPciOk54+YkdcH7px646dRxxWEK0rfu3ctYoG0dS6y7FMmPmOOMfSuzDylVs5S97qNYkju9KjYCFFyhIDg55HTtzwD2711Trwp02mvcKjiHuyCPSl8ltmFXkAnI4/qTx+WKilUjOneBp9Z1ILXS1VpQ1uVAAXJx1POPf8A/XWuGqfupe06GksS7rUgOlvADG0APnYbOO/XGOvbPPHFT9cdB+ztZM0WJTd7iyaOrzRuse3y84OPur29s9fxbtXdCoq3vrdFLE2WrGnSmeVpGyoXCRhSQfzznt34OOlaqo51Oda32F9Y6FlNOdXXBwSwQYAypx1A6DueK73i/ZS9+VjP26sRpYK8bDIQcqQpz34+vce5PPesHjvrEdHYr29hv9kCaOa3vB8rncuDyufT39OPWl9Ycr05uzew3iHvFnA/EHxT8YdGvfsvgH4HjxXboG23I1+2sd2CM4SUg+oHXJB4x1+gy2lhKi9niqhyVcS4ptPU/P39vbx78VvGWl+G7b4k+Dh4OfTtRkuLKKSwuIxM4VVYCeQFZto2n5B1Y54wB+qcOYbC4elOFCXMmrHzGLqYjETjJ6JM+pPhD8aP2oL/AEbRV079ntvEtvHYwql9NcPpazLsADq104V2OMlgDkEYAr82xuCyeNduFflte63v9x6tTEVJI+pvCl/reuaDFfeKfBzaDqEuQ2ni8S5CYP8Az0QBSv4Yr8+znN8um/Z4Nc7f9X+RUak7djoLbT4WMaTAliuWdB98dhnrtr52pXp1XGnWT0T17+ZEsQ1dovJb20SAcrxlSMfL9PSuWcsI1Fwk02clSt5jpGVV+R8joAefzz1rphhnD3qc7voux51bF20KpuGHMgJB6YH+FelhsPL/AJiIa9zyK+L7MryTQOnLBADwQMBT/jXvU8Fh6kPcVvM8evjulyqWXJUOQ5BGP4vfJ7DpXp4HK3a0X8vI8etjtdwErMVZWVkDfKT6dsf/AF6+loYLWyV0tjz54vm1uM3TMAWhQhj8yEcA+oz1+teth8FOOyvfoefPEz3IJnkkeGNIsbnLBh/CBXdHAu6sjhnipNpJFXWNUuIpxFCU4GBjqfoOwqsRQrt8kUedmGaThLkpsfZ3huEa3abdKRkFl24HpzW8cHKVPlYsNjfbRcb3YiOsaZZfKMHyNnup74pLB6JWtbQp1vZxT2sJPKUwsT4BwhbHvlTXNUy58qjFFvGcjtGWhKTu9uucnp/+o1zzy9X+E6Y4klimLLuXBA65PQ/5zXM8vOmnifMkWcAAD5lwcEdB/hWU8FpsdUMV5jxPxwRv9O9cc8D2R0RxfmPE6Z++Oc4PY/jXNPAd0dMcX5kqvkcGueplv8qN44sekvOM1l/Z/Rm0cYO81QA7MFU8Y6Z/z/jWUsu8jqji/MI3cMfLTOehP+H5f061h/ZrT9yBvHF+ZKJVOSsZbscdj/n0qp4B353G5axgB32nJbGAcjr/APXp08BUkm5r5h9b8w+1K4JzuH8Xy5Htx/nitVhp1Ffa34k/XBDNjktuUjqCGUf1qqeClGzehDxduo3zxnaEiz7pgfnW9PBu+xnLGDGu1iILS28R6AgZPvXSqE6e8rGMsdHuNFwjkSQmRx/fY8L64BrrhhYws4xuu5hPGXImnWMM2DsPDbhkt2Ax2HPQfpW0MK18C0OSeL13IZrm4QnfIrFWBYYGc9gPp+VdtGjVes+h5mIxk6d/eIhdv5mzarYYqduOD1P/AOv9K9WjhZX2OCpjJp2kV5ridJBIMMxBwwxkjr0P6n2r0qeGZ5VbFzU+e5VkuM5yiMr8gBhyR3X1/TtXq4ehJK1jyq2LsNMsxMjNAhycgqM8/h39TxivXo4bmZ588RJpya1KsjZ3xNbOFdgAO6tg5wf4uB1PHvXr0sLbRo82pVcrxUdN99v8yFr+1ljCzQOg/hkQlmYjk/Ljr0z2Ga9KjhL9DzquZUaqtKNvMh8+1cySsrbc48xXBJOM8g9T05PTtXq0cC9LnjyzGjOMqjXurr/wCo2o2oi85I5MnYduSAFz1+nqT+Br0aOBaPLq5ph1BTir+Vys17EZTJEsoZXKgxnlARndnGcn1JrvjhFblkjgebuM1WoNpp9G9DqfCHxP1Xw1b/YbyH7VaLIxBmnywycnDckjnoa8nFcOQra0XZn6dw94y5jl7jRzOHPHvp/men6J8SPCutssUGorDK3/ACzmGwn6HofwNfN4jJ8Xhvig2vI/dsk48yHPF+4rqMuzZ08ciyLvRgR6g5ry7Nbn16alrFp+g8MDSNApAZHhNDF4esY2XaRGRj9z/eP/ADxAj/754qQNirAKACgAoAKACgAoAKACgAoAKACgAoAKACgAoAKACgAoAKACgAoAKACgAoAKACgAoAKACgAoAKAEoAWgAoAKACgAoA57x/o51/wbrOkLLeI09lMF+xzNFKzBCQquvIyRjgg89aAOf+H2n+MLD4MeGdLs1htdfg0a0jcamrsI5Ai7hJj5iev40Acz8S7n442nw58Vw3ui+DtShk0S+3zQ31xbFFMD5+RkYMQP9oZ9qANv4KaVc3vwR8F27ajNbW83hjTFUQB0mjYQqWYPIWPI2jBHGPQ8AHo6W8MZkaOJEaU5cqoBY+pPegCQACgAJwM0pSUVd7AczrfiONg1pZSZYcOwr8S4442eKUstymV+kmOnOK1MJZlGQGOc81+HqhCNTkm9evmd9PEroP8AOGPlFTVw9k3BaI0WJQ3eerd6815fU+OrHV7I1WK7EiEDnHFduHwUcND4f+CafWbi49K1qYWc3zUF735eRX1m4/IB7Enr6/8A6qHg5v3VuL6wgBJ68D0p/U6q95q3kL6wOVQowF4PJ+vrXVSw1SFoxVkx/WBdqqOmfaqq4SUI3+O3UPrArIroFGV7celbV8FKtQUdri+sDJECEDZXLXoVsHKNOC8kxrEX1HDZ0ZRXS5VKcOSppIr25GVUn5lwPWvPrLGTfNNWiaLEJAsELAbBhcYArqwydWk5Rjp0H9YGC0hMwyvNZYWjGnWcVK7Rf1livZoCwUcn3ronKbpOKd5PX0KVfuQmw3ooMe0huRn/ACKmNWSpxdrdzRYiw2TTQ4KbAPp+tVUqzqSTvovxLWItrcY+nqZEOxSFHJY4AH+cflVwrKtUcWtupSxDSZXXSxGzyquRu4Ge9ZKo8LF1Ie8ma/WLq1wawkS3ywy7Ht3NaLHTp0kp79BLEK5H/ZsrBnbC7jlgAP1J9/w9qmVWdVS9q7K/w/8ABL9uloKmlR+SRGu1uQpC9s8Gt41ou1Og7NE/WGmNXTpgUZlUmPoAoGPx/P8AOppYqtzX3ZTroeljcMyt5hHzcgYI+vPHpW1TE1cUrUnY5ZVdD4e/4KYaQPFep/BX4Z21v5uoa/4qIjHCkRgpGyqcf9NR/wDX61+ocBYiWCyrF4iU3JqLfo7aL7zhlUu0vM+6bLR4rHTrWx0+2FvFZwJbQ7huKRqoUD8gOa/KMfiMRUj7dLkvvruv0udSmluy79niaL3xwc8hvWvKrYiFWClThyu115f5kuoxPN3LlWBbr14rnp4qvjKPtLpyX5HNUqpEM0pAy2D6DPSt1Qkn7606Hm1q9luUriZNu1+/Qdf0717WGoxbWlux4dfEW6lWW52gBGJGcc9vrX1GGwsr73Pn8ZjLPRka3L7fnAYgYDBe59BX0mGwemx5FTH9yOR1d1d4DGG3nA5A49O59vevcwuXbS5bHnV8V7R3atuVVeExqrCT5lCMCMcjux/pXpYfL7dDzJ4uHIJLdRlvKuZJ8lgoZRjk9MfgOletRwT2scNbHQbtUbIoriBpHmjWdmx5SbuMgd8fjXbDB21aOJ46Er+zu+iLFlaRWcJNy4aYnc7s3UdvfH8zmuungk1qjaiqWFp81R69WyO6FvLOjQ6hHHIowo4x/wDr/Gtf7P7nLWrQrSvQqJWIZppxLE0UQW4RWMiMf9YuOfal/Z1umpnLHTc1yr3luMFzEXQISVRBs/uyA5yvpuGKiWB8iI4yG99vxJ4bougO8BccM3GR6/4/jXNPBc3Q6qeLbhzN6MTz8nITCjJU55I9/wAf6VyzwF9kXHFXHRT7mypyP7ynA6/kT/8Ar71hLAeR1QxdupYE6lck/IcEMK5pYDyOiGM8xwkO7ftUMfmA7Y+nX3rnlgNdjrhi+pMkpHyknAxkjgZ9BUPLtLG6xfmKsoJ3A8Vxzy33rm1LGX6jlffOCBwD09fb0z/9eksBqbQxfNUtYsxyYLKDnq2B0H9eeuKTwOp2xxduo5nChl34yM+/uRTeA0sV9bt1IpbkQHCl2OARz2+vT/8AVWDwSpsTxduo2VzsEjO4HfPGPr7f54qZZa178diZYvzBpGxjG7jnecD65FNZc562M3i7PQHnlRMz3TIG6EYK4+tdP1OVrTlb5ESxkkvelYgjmK4WC4icEkglMNnsB26f0q6eE5dE7/IweL7MJnYhmu9RVY8AgR4H6it/qUr3kzKeMe9aZTaf7XceZcSlYYWLRKnCn3LdK1+rTnO8+h5ksZ7SbdTRLZFe5vLQW7XGHcNIo6D5hnoPbn/PWuyjhVPU4q2Mgo88H1I/MgE7u8DFi7AMVHII6+4/SvUoYVbWPOqYtc0pSKUkxnbYitg8kNjBU8ZyOenTnvXoU8L2R4tbGc3uWuVri9h+UPbyEJksQwOBnv68gV62Hw2mqPGxOYQvy22IpNVtQ7RrNcI7LuyDnH+fyr1aGHtujzq+b0doyabGm8guwqpM7LEwbceRnP8AnpjtXr0cNdbHnSzKGJ0jLRFd9VWK5FixyHxyR7YxxXuUsF7qujxqmcqFd4Zu9yk18sMRh8+RmEgRtrZBx3AP5EGvTo4d2uzyK2ZQow9kpXsyk935RZ51ZSXLIoOSAeo+n+RXbCgvsnh1MwdNP2itfZFCa+uYEMkGAqncCjZ2nv8AT6V1xowejOfmxdCKnF2XQa2qxXEDOCY5SuwgjKNnuQeM8Uo0LO3Q75YhVKPtV8RnPcPFhYHdO7YfIJ9R6V0KinujyaeMqQ1hNr0bX6mtpnjfxTpDhtP16+iC8hfO3Ln6MDXLiMnwmJ1qQT+R9Nl/iBxFlNvqmJaXnd/mztNO+P3jCAYvILK6APPysuR+teBiOEMNN/u3Y/Rsv8fc7w3+9QU/uR02jfH3UNUuUtIvB01w5Khvs7FiAT1xivEx3C9PBr2jqn6Rw/41YrO60aMcC3fqrW/M9O8IzR3fh+xuId3ltFldwQHqeoT5R+FfI1YpPQ/d8HVqYmnGrUjym5UHcFABQAUAFABQAUAFABQAUAFABQAUAFABQAUAFABQAUAFABQAUAFABQAUAFABQAUAFAHKa/8AE/wb4Z8ceGvhzrOqGHX/ABcl0+k2ojZvPFsgeY5HA2qQeaAMab41+Hx8brP4FWWn3l5rMmiSa/fTxbfJsLcOEjEvOd0jE7R7UAZfiD9oHT7HWvFGk+FfB2seKF8DqjeIptPKbbRzH5phjBP76ZY/mKDGMgZycUAd94N8YeHvH/hXS/GnhTUY77SNZtY7yzuIzw8bjI+h7EdiDQBtUAcn8S/iT4e+FnhweI/EXnyLNcw2Fla2yB5728mcJDbxLkZdmP0ABJwBQBi+FvjNaav4/uPhZ4m8N3vhvxQlh/atpaXMscsd9aBtrSQyocMUYgOvBXI7HNAHotAHAeCfjHonjT4ieN/hfHp91Y634HuLZLqOfG24t7iISQ3EfqjfMvsykUAegUAJQBy3xW/5Jf4w/wCwDqH/AKTvQBl/AYGL4J+A1IUf8U7p/ChgP+PdP75J/M0Ad4DipQkRXV5b2cZluJkjUckscVzYnG4bBRc681H1JnNQV2cXrvjET5t9PlYLyGYDr9K/EuLOO5YjmoYR+75HnzzCm1aDOfF3FjeHw/vX5oqvNTdXZnN9YTejJEuomZSHw54IrKlGjUmqnV9DeOJvoTeftG1myQCSo5OK3eEjSptPa5r9aZJDc+eBhSNylufWtqOHlXTkkXHFX6jlusqHD4GMkg4APf8ACtoYL2kVKOhaxfmTNIFxuIX+6M8Gt5Zcrp9tvJFPFirIc59Kqjlzl7yjovxJ+t+YvnqGDE7e2DxzW39nxlL2r+LsV9cHi4OM52/Wt6OCk1qrB9b63FFwoOGOM1f1GEavs4K1x/XPMVJiGJc8D/JqKOVTjOU5vToP655kT3hYlQMFcbvY+lc1fBybtAPrnmOV9oAY45xn19cf57VtHKYxipT0YfXbdSR5FOFLAE9BnGaivlUKkVB7FLG2e4NIqcqwwO3alLKowinQWqNfrnmHnq/PCuO3pWE8tVSTnONpjWOE80/f/iXj61zLLuWftorVaNGixpIsy4yDkH25z6VlVwPRL3Xt/kbrGeYpnB4ONp7VyvBPaK07GixvmNMi568Vn9Vq05O2xaxi7h5yEFRyRzisnhWqT5O5pHF3YokDELsx+OaiNGc6qlNbI1WIGMqkGQ5C9gPT1rz6+FqVL1ZOyTNFiNBQV4Crj+dL2WIbVSKtzB9YQ7an3SOTW04yjGy0kyvbjCqqc+lc8lLdhLEI+Fv2hL+38d/8FJfgX4BiO4eFbF9blxzslLSS7SOOdltG3Xowr9uy2MsPwVWqx9xz5V+KOSVeLqK59w3U7xv5czll74GM1/OGb1MRCuqWKlePXodHt0kEkyOqyxYBTgKD616jip06dem9tOXye5hUxCKssyxOTv4HU1oqUcLiNPhZ51WuVJrlkYjf8o6HHINdODnGNdwbujzK9doqz3e4DDdDkHFfUYerB2Vz5vF13YoTXhUjJ4/nX1mCkfK43F6kZvAM7XIGOARxjHSvscHThbQ8arjdbpjheSiMos43KcgngjjGPpX0+Hp+4rHHUzCSVriG7mbairCxyGCkYC+u30+pr28Phm0cMse37tvTyEkuJyTI7KCE+XkfLu/p/Ou6lhn2Oapiql3Jv+mQSSS28YmeZc2ymMBuAScdR/IV3QwflscFTFToQ5nLVaIjZbeNVbWr9pDMdyqrdfpjtXRHB9zinUpUrPMal29bXGxXPh6dglrvhdm3K5Tv6jitVg12Ip43Lp+7Rk4skkeQXG+7lVwFzFKo5XPYnvkVt9UVrMueIlzc9V3fRoYZnEYVrZUYjJCcbyOhX3x2qHg7rYn65NxUbW/UkMhkcGYmQ7iQVPB/D6dawlg12N/rHO05O7DchlQm3O/GDlsr6Dn8f51hLA+Rr9ajz7aj0YIB5hDqvy7EBGDyOB/n9axlgbHR9aV/eJo3BhydwI7HjA757dq53gW+h0rEv5jnnnjPAK8jJzz7Zz/T2rCeXu9zb69Kmmpbk3nlYCmCXY5HGT6E+vt+dYyy7Q6njJRo26sLaRdjoHwVwzE9APr0/A1yyy566GmGxMeTcRXWMiVpXbJPyjkHkD/61Zf2e+xUMWqXvOWjLMN4oiMx7/MDgYHP9ev5e9H9neR2xzOMabmOguleIMXJIU8Y+bGepHWs/wCzzSnmCqQ5rjLjUEVlQpvYAZC+v+fTpiiWCtujOeZwc+WOrRI84dN0yKrZI2gZwT9PzqPqfkdFTGKetiJZHeMeW/luTwT2U9/emsI7bGCxHP71xGkt43H3RGTtDDnaffsR0/Gr+p+QLEQg9xk89w2FcQlfvMHHzD0x680LCd0Z1cTN7q6IBcaTEjCW2lQ8AgjJHoP/ANVaLBR7HB9cwlHSSauWZJI3iwqIcjO1hz+Pp9e3St/qyceVI6J4lVIaGRJd3Onuy3SloZwdgQD5MDpitqWDaV7Hz1XGVME3CvtLYpy3CiOIqZJUjY7ssdyexHcV20cMeTicbyQi3qkUmunV42AymD8wXg56AfSvQpUNjwq+Omppx2ZSmnaN5GjZlZxw2K9WlRseDiMS6UpSg9WVfMkVi5O7PUE9a9WhCJ4s60tW9WyvvkCsmRhscemK9qhBI8upUnyOKK8rNlWC/MDy3c17lHkaPCr1Kl00te5AzyAkmRvrXbFRa0POqVJ83M2R3M928JRXDr2DDOPp+dNRgnfqdEMbN0/Z1NUUpZZXTy2bPAXHsP8A9ZrppqO5TrzqPcrquOMGtLIOaTW4px3FD0VyPek7Iv6doOqaqrzafp9zLHEN8kqxMURf7xwM/kDXl4jN8Phl+8aPq8l4MzzP2qeEoNq+9j1fwn8CLWS4ZvE3iC2keBlEtlayDKlhkB26jI5AwM18fj+MJSbjhUf0Dwx4AU6KjXzmd3/Kj2LQ/C2heG7UWmkadBbqMcqvzH6nqa+PxGNr4p81aTZ++ZPw7leRU/Y4Kkor0V/vsL4Ukjl8P2ckZQqY8jZKki9T0ZAFP4VzN3PcNegAoAKACgAoAKACgAoAKACgAoAKACgAoAKACgAoAKACgAoAKACgAoAKACgAoAKACgAoA+Wfjv8A8nyfs1/9efiv/wBI46AKn7Ksn/CVftQftJeOb0mS6std07w5bFyCYrSC1DCNTjIXezNj1PtQBxn/AAT+8afEK/8Ah5468Rab8P11ufWPH+tXV7ezaylu7SmYDYVZD90YAOaAO1/4Jpahd3P7Ol5ps8Ukdvo/i/XNPskdt2y3W5LKgPHyqXKjAHSgD6voA+P/ANtnXdbs/j3+zDoOl6adTivfFmp3z6ebgQpcTW9rH5W52BUY85yMg+1AFD43+J/GY/a4/ZsvdZ8DroN7Lqes6fui1ZLoz2ktsvmhtijCjajc9wKAPs7OaAPk7xXfSeEP+CkfgpbFFji8e/D29sdS5IErWs5liYjuVCkAnsxFAH1lQAh6UAcr8VDt+F/i8/8AUB1D/wBJ3prVgYvwIlhtPgd4DFxtgCeHNP8AlMTQ4/cJ/A/zD8a5sVjsNglevNR9WDkoq7NXVvHlpAWi05RM443H7uf61+bZ54j4TDKVLAvml30PHr5oqf8AD1OKv9X1DU5C93O5z/CDgCvx/Nc5xucy58RUf4r9TwauMq1n+8Ke76150Ffcz5hQ+DnNXGOuw/admTFod3mLlmHO3HBx1rpjSpKfPGGo/apa3JFvsvlnCKy7iu3JY/57V61LDyb9pNWK+ustQXMd1dAqHUIO3Ga7aGHWKxDqWskaxxaZakW5DmW3kAz1UrkH/Cuz+yakJOpDZ9DSWInvEjhueMmGZCRyCNwz/wDr/GuqjgIr3uUzWLJVuXwF3eUBnAKlf55rohgasrN6JA8ZbqO+1xAcOrHOOG71p9TiveirsSxnmKlzI+C6FM5BRhjGPfvxWv1KVTWaD6211EWaIlGiA2gHBByMdc5qo4GPMnBEfXLhHPKWaR/lXPAJ/wA9uf8ACop4GftJSa0ZSxl9bjmuwnQEknoO9avL40/eSF9ftoNWaZm82dgoPQHjFZ/2XOX7yoCxt9WDvDLli5ZegGevt/T8+OaieBpfHFGn12L6j4ZkEe6Gbdg5PYfj/n8Kqll0Ur0XqUsb5h9pAOZFIJ+6QCPzz0/SuWtgPfvUWpaxoGYlk8xmVicZ6f15/WueWXa+8aRxt2OEuSctw3BwOh/H86yeX+zldrRm313zFFyFLAK2AcHn/OP0rj+p6uNjWOMsCzq4yM9egbn/AD+PpXNLAx3krmscZ5iifHOc5/2u9Y1MBze9Y0WM8x6zBgOSTjnqKweBvpY1WN8xGuozHtZskfwg8/4+v5Vz1cFDkatsarG6bixzALz0HQegrGOE56bnNFrGXe46a5cQubdVaTaxQMSFLY4yQCQM+gNNUIVLJrTqarGeZ8xfGz4nftZ/Dnw3qvjOWH4Y2HhvTInme6W5mkugi+iTiNCx6BTkksAB3r6nAZNkuYyioX5r2tb+vyNJYto+Avht46+J3xj/AGgj8dtIm1KTxxPdw2ejGOG1h+0yCMgIIW2xhVi2bgzBSGJJ+Umv0rOcBh4ZQssm1yLf5Py8/wCrHP8AWfevc/RPwlq/7bd95P8AwlvhT4dRWsZHmNdXksN1t7k+QZYz9BivxfOskyPF4dxcmpLsr/5GqxcmtD3ZIWitUeZFM5QGVUJKBu4BPXn6V8TPh+ngKSqU7t2Jli9NyCV5BFiQKM9M+nvWNWhXhQVOrpJ6o5HXtqVZPnVhvB9D2NGHw8qUXKbOKtPnZWkXAxmvQwdb2ejPHxVPnKskPHHNfWZfi+S1z5vGYW9yhOrDpkfSvvMvx9M+Ox2GqLYzppZVJCStX3uXzhUS5D4zHzrULwuNi1eSCUtN8+RxnnFfXYWkeOs7nQk+fUsLqMMyL5y7G3o23fggg9f88+1e5RwST1RazdTjroNaSK78lhbq5WdyQ7My4z3/AE4r0o4JaaGP19VmppXs+4KLrUdYE5QRLbjGCAXI9MDO0DPXt75rqWF5IoxjUqZjjHVaty/h8i9e6ho25be88tnXLDAA6eg/x61cMFKWtj0MZmOXOSpz3XYqwYVpJdBkgkX7skUjZz3GPT+vr3p/VYL4kclGs7ylgJKS6q97CI0bRF41dmEjlo93zxMTglSeuDnjv+lV9Ti/dtoOGIuufd9V2JkkaYKwztK5XcNu73B/hfmsJ4JX2Oihi51Gr6L+vxGrMVmA8jeo3Akt1H0+meD6DFZPBW6ErHe9y9CyrznbLsCsOxbsO5/DB47kCsngtdUdMK8178dBSwRhJPJ+9UkAdMj2/wDr0pYHQpYn2b5py97sJ9qeaVZYw2w53YOCD7//AFvb0xXNLBeR0PFznVjO+heeUiQqnDNwueijp/8AW/OueWB7o9KeMldqOjKS3phX7IFO9wCGPBJ9SemPoKzeX9bHHHMWorDpalprtUdISNxQDIXp6dT/AF96h5el0Oz6+pVFSXQfPLG6pFnfuc5/uk/4cfp71i8vb6HXUxkLqNyaedFjYK5zIcA5wVH8qzeX26F1cbBRsnuNt0jSMAFiTyCTgkfX36c+hNZ/2ffoa0JQpU1K+/4jZNRjTgDnfyAvXPt2/wABS/s8ipm8G3bcUXKG1V50YIvzjnOR7/5xS/s/qXHHp0k57DYLyKSRo4lkRiMF9o4x2/p3HWpWA7GVLH027RAureVCzx71BManpjjAx0PcA5/+svqB0fWb2UnqRvcSp/o7RoobgKxyP+Atj07VawV3ojgq46V/Zz2/rqVTL9klM1qJZYlGWRTgoT32nr64rRYKy2ON4l4apz07uPYsXV/AVimYkibAjyO59c9P89aawbWp0YvMaUnFz67FG6jlUNJO0TcllATJIx7/AOf5VvDDTbseRjW6ClKZiG5MhBQMVYjKquVzW8KGp8v9dctYq6fkV7jezB3zzwMjGPUYrtUbHj4xT57yIMk8Vopcuxwtt6DChPeumniWjmnQuNaCu6GNtqYTwGjITB2Az9K6o5nbc895e3otSa20PUtTYpYWE1wy4yI0LEflWyzulDc7cNwdmmZNLDUJP5M6Cy+DvjC/CvJpsVurfxTuBj64yaiXFNCC0R9tl3gfxLjrO3IvO50WhfAZL+Iz6hqLRKGKFBbmNsjrgt1Hocc152I4tmnaET9Eyn6O73zDEfdc7fSPgz4H03a76YbmROjTncPy6V4eJ4kx1X3eayfY/Vcp8IuG8rs50+drXX/hjt7a0t7VFhtrdIkUYAQbRXiSquesnc/R8NhaOEj7PDwUY+SQT2Fndf8AHzaQy4dX+dAfmXoee4zUXOkgTQ9NikjmjtgrxTyXKn0kcEMfxBNArGf4Eiig8J6dFDdS3CLEcSy3n2tm+Y8mXA3/AFxQM36ACgAoAKACgAoAKACgAoAKACgAoAKACgAoAKACgAoAKACgAoAKACgAoAKACgAoAKACgD5a0H4WftFfET9pnwn8W/jJpHhTQdB+G1tq9to6aPfvcTao96ojErqy/uwqKuVJ60AVfgNay/DX9tD44fD/AFMeWvjmKw8b6Q3RZYypgnjHqyMoJA6A0AbfhP4U/FP4B6p8QtH+Enhew1zw7431SfXdH8y8jtRod/cJiZZ0fDPAHUODHubBI296AOatPg3afB7RfgR+zN9p/tLw7q2rahL4mlKlE1e4jtZrt1lUH5o5J8ExnhlTBGDQBJoHjf4xeFfh98atC+Emm6Rqlz8O/Fsll4dh12+aK2i08wxTSRGQ87Yt7hFJHACg8AUAdf8AE/4ZeJvj98Nvhr8TLGzstF+I3g29svFmlwXUjCAT7AbizdgMiOVDt3YOCFPagC3Y/C/xd8Sfjv4a+OfxK8PQ+HbfwLpV3Y6BorXkd1cSXl1tFxdSvETGFCKqxqCTy5YDgUASeAtIuNF/av8AiCG8Ra1qMWp+HdOvhBf3hmhs2Msi+XbpgCKPA6DqeSTQBw8dqfiT/wAFFpNasVL6d8JfA39n3cu0lf7S1CQyJEpHGRDuLZPdR3oA95+JvjbVvCS6Dpug2Ntcal4k1RdLtWunZYIXMbvufaC2MIRwM5IoApeB/ilFqXh/X9U8apZ6RN4Z1mfRL+aORmt3liCHehYBtp8wYyM8GgBnj3xv4P8AEfww8WJofijS7x5PD2oSKkd0hfb5DjJXOQPqKLX0DcwvhJp2iS/BjwRb3KXElza+FtMke2t4nSQI0KgMIsk8kHv2r5XNuE8FnD/2iTXzZyVsFTrb3+86eL4dymS4El9GsQf9xgEvt/2+2fpXyOI8LcK7qhO3qcLyem9EyndfD/VIiTBPFKvYjIr5vF+GmY4b+FU5jjq5NUTumYt5oGqWILT27hR3xxXzdbhbM8F/Fps8yvgq1PWxQAI4Oa56ODfU81yaFxICwAZSoyO2a9OlhZrYzcmtRUuXaIr84KDjA5ruo4WpU9yfQ5/remg+3vvsqrcuzSrIdq9BXq4XDeztK24oZh7P331NOa7YYSNcuenoPqa+hhgeiN55h0K01xMcxecXmJyEjIXaPVuelbQwDenUwlj+l9QUxkFjcMcc/LKzcfl61rHLXYxeIhPXmJRO0TlbeMnDYO7dj65PWt6OXOCdkKeMcGvZoVPMZwbkptUgrkEN09+vfNaxy6pf3kX9YU1es9ghvIt/lxhmZc5x90E8jPp61t9Q6WMoZjB/AAZyoMh+b9D/AJPOPpS+oPsL671YNcBUMqAtzxx7nnHvyc03gPIdTGa8y1GvLgBrpwiMM4PT8uvvml9QY6mMSfvsSC8ViEWEgcqCy8/X2Hr744pfUF0QU8cOlvUhbm3cBOMKPp6fhj69KHgUlsE8y5JW5QMmAdp3AdF4GP8AP4VxzwN3sbLF9bi+cu1mLOkbDPXkY78df161jPAeRosd9wNckSF2zhc55GG/z/SuepgOthrH6iJMpYASDjjPOfz/ABrkll2uxpHHJ9Ry3aFigyAo4PXnp19axnl/kbrH+Y9LgZIUYAJ4yc/56VzSy/yNY46/UVJsDsNoxk8ZHrkVEsBbWx0Rx3mSCYIDtI+fk4PQf/qrCpl/Krpavc0WNtsxqT88njpXnrA66rQqGN8zJ8c+PvCvw18J3/jXxrrEGm6PpsRluJ5Wx9FUfxMegA5JrohkM8Y1GitzvpYzmdj4T0TTPiP/AMFGviJB4r8ZQ33hr4F6BeyCy09ZCsuszRnGQeNxPGWwVX5lXkk19XOGG4Uw3s6fvVpde3/BO6dZR3d3/X4n0rpX7Pmn+Hv2g9F+IvhvTNN0vQNL8Pf2elpbRrHsu4wY4ZFA6kwOysf9gZznj5qrmksdh/q+vP1OX61ys9xeYEFgx49e1fP1ME9SfrvYYkq/PGxIDEMB/dPr+JrNYDmuprTf0GsYNkLNPHO6blT5TgdAe/uKyllntqvtqi0D63qRPEhkdTIGkb5kUdcVxvh6m3KTd5PYieIvoVJoSqh5MKD07/n6Vy/2P7OKlVW5y1JX6jJrRogCxHJ/Hmtq+WSpNcjOedPuVLi28s5Ygn2rTDVsRTkeXjcJBFGazjm524NfUZfxHWwe6PlsbkdLF6oyrzSpDkx/yr9MyTjbDO3tUfnub8JVrP2ZkS289vncrZFfrWSZzl2Y6qSXzPzXMcsx2X3U4srx35tVJkRmyFGBx0NfbUqCrbHgUs4qYL3qiL1hqkouDdqqss5AlU84A6Yxj8qmrhOh6+U53NVXWjtLcz7mWSLVGmtbrZbO2JJsFyv16+1buF6Si1qcfs6sMfKsn+7l13NIR2rWj3unTyyyM2BIkoGSO59u34/jXO+ZytJH0FDLacaLxGDm5N67vUlj1jzZItNuoHtJ9pMU7KOSOvA6Dt9KPqzivaR95djqpYxYhrDVVyVN0/QkXUFinltbhohdswOwMVWZT/EM8A/Sp9ndJrb8jpTTTUn79/vHiaGUIyyMyA+WS5OQy84fHRsjr61HsypYdr95zaEyyqzBdzxkDk9Sp6DPbrwCeDz6Vm6Y4wdx6PaNKI5JCHxty7HIb0P9O3HXms3S02NVQjN3vqtiZQFk3LISxDYcYBH4djnHTuRwazdM6qdK0m09S4J1WSE7cMRtXJyRjgj0J7evWs/YpncsQ6bj3sMi2bvMlGG3cepz0+g746cDpWboGMKlveq7iAriaZHIJbDN3wOuPxPUdyKl0VcmDnaUl3GQmQXG9zuZF+T5s9e/fOfej6ujOjUqqpzz3Q64Bnl5Y7FBY+rH6D8P05qXhEbVpOrPe1h8rTQ2qJEo3xglVz0/DpnoM+tT9XVjStiKtKmow3QlrDhhOxYsysck8Z9cH6HrngGs3hbsrCR5bVXrdE015FDtjJ42FlIPc9/f1IPHSmsJfQ2q5pToRUZditHeO5MgCxEEHAPbpkD8h6UngbanJTx1Sd5bEjXCXEaxxyJuJIPynpwMY7dP071P1TyN5Y1YmFqctSMvJGpjmj80lcs23BB4/P8A/VUywJjLEypw99XZEl4EVRnyiuSqkbnx356kZ7fT0qlgTCOZe6lHQruSsYhSFBvdGXHzeW3r9DxzUSwBzzxM3HlSvqn6C3ToXmeRZnFyhyjcgFT8wGe+Kf1K2pc8TrJtfFvf8iJfMXfGsShSVSHao+TI6n1Pvyar6rbQ43Xk4ctl5eRnm2uPsrttDgc8DkLnr9OpwKx9k0rHlvDVnSd9SIwxhJmEoJgHzcHJ/DsPem6Rg8KvZ86ltpsI9tIFYjBC4zngknsAetZONjOphJ20/wCHub2i/D3xHrrxLBbmGKTlnlBUKP6n2FcdXGKm/Zo+0yPw3zjPHF2cIPumen+HvhB4f0wCXUk+3TDs/wBwH/d/xrz6uKctj934b8K8qyaPPiF7Sfn/AMMdtb2FnaRrDb2sUaLwAiBcflXO5yfU/SKGBwuFioUaaSXkv8icKBxjH41LZ1J+Rj+F4vK06RfIEWbqdtotzD1c87STn69DSKZtUCCgAoAKAMfwlK83h6zlklMhZCdxlWQn5j/EqqD9dooA2KACgAoAKACgAoAKACgAoAKACgAoAKACgAoAKACgAoAKACgAoAKACgAoAKACgAoAKACgAoAxbrwd4ZvfFFj40vNFtZtc0u3mtLK/ZP30EMpBkRW/utgce1AG1QBzHjz4faJ8QbGyttUkurW60u8TUNOv7OTy7mzuFBAkjbBxlWZSCCCGINAFfwz8KvB3hfQH8OwWL3sNxfyardy3shllu7x23PPMx++xOOvGABjgUAdaEULsCgKBjAHFABtX0oA4ew+E+n6f8VNQ+LMXiPWn1HUrGPTprN51NoIEOUVY8cYYsc5z8xoA6LQ/CHhjw1f6vqmg6HaWN5r90L3U54Ywr3c4UIJJD3O1QPoKAK/jHwTo3jaztbbVWuYZbC4F3Z3VrKY5raYAjejdjhmHTvQAvg7wTongjTJdM0dJnFzcyXtzPcSGSa4nfG+R2PVjgc+1AHJfGr4d+BtZ+HPi++1Lwnpc1z/Y99ctOLZUleQW8mGZ1wzdT1JoAufs/rt+B3gJfK8vHh3T/lEYQD9wh6AkD86SA7/ApgNPegBCitwRmlKEWtUBm3vhvSL3mW0UMM4KjGK8XEZBgMVrKGp59fLcNXXvxOL8Q+ERpMLzR6hEseGZUlbDsFUswUcliFBOBzgGvlcZwnUgnKg9D5rGcO1Yxbw7OVyo8qQOyB4VYExkEq33SM8815tLAypbx1PicTGdKfLPRiO4aObEyshQqVAyQw6/pXqYfBJ9DgnXTi1zbjZLsRmV2nYhIfkwpyM+5/CvUhg+pzTxvIpJyuthbd7GEyWwSd9pHmO3/LVj/D/9YV3YfBeRnTxVCCcFF6bvuXPORbV4YdOCIpJk3NjH1OOT/Ku6OC8jWWPXs+WELJb+XkJFd3DMrKEVmb5dwA3LwMjvgfrxXTHBaXsZ0swqPfrsOk2KVkuJRuYMBubAbnjI9x1raODuVUxFOm1Kq/e6aiNqChzEsBB9sYb0x9f5CtVgNL2OeeY8k3T5bBH5j5WeUkMm3tjB6n3z6en40lgOiQ6WImv4j0EN9GzvFGpYoOcf3vb+Q+lDy8j+1Izk4U9bdfMY9wFBe9UuzNhVHHfHTr6D8KP7P62FPG8muId5dByXF20hxsjVhlSRnjqPwPJ/D3qVgLFRxuIndt2Q6We5FsDFhyBwxHT3J/X/APXQsBZbFVcbX5FyakaXGHRj8shBJXPBPH+NZfUfIzjj7eoqXLEiVGZf4cdenf8AP+QrnqYHyNY4+aalcaZg77dxwvyBSvXgd+xxXLPL3fYuOOvJ6jkuiCEKMAAR7Ej0/WueWXvaxtHH/ZFWcFmBT7uS3IwD+vp+lc88vb6G8cd7w5ZlbLbipzgjPp7f561zSy9W2NY47zHPc5Uq2OmSOcfr1rknl/kbrH6birPkJJu+8o4z0P8An+Vczy67s0arF7NPc8a8f/tPeEvhl8Vm8FeLtQtNN0Gz0CXVdR1Od8sbvIMVuqgYJ8uOTgcksgxzkdKye59Ng8O8VSTTPmfT9N8d/wDBRz4jQ+JfEkepeHvgj4avMWNnkxyaxIh5Yk8ZPGTghQcDBJrv5FldNwp6ye77enmd+Jx+Hyl+yjrUe/kffWjaPovh3TbTRfD+lW2n6dp8CW1pbW6BUiiUfKoH9a+ZqYT617x5DzB7rY0BIzNwcfSuL6lbRIr67zOwAMeCTn0zznvR/Z0+xXtmtbjRvBWSNs5J57Y7/wCfSs5ZbPsNYmS6jkdAMyEKykAHoAPQe3FT/ZyGsXHuI28EDaApbcCvXP8AT+VZyy6aewfWpd9BD5c27btZWTDrnAIzwfqeean+zXPoV9bixHaNdshfDICo7Aj0P+NJ4GG81sS8T5kE1vHKXwgVWYMrdwff/GuOrlnOm4RM5SjPqR/Y4RtUpuOfmYnnd2/CsHlPl/w5lensVpLRslRGAhO1cnJJrCOXVbnNWipfCildWJjBEsYIHfHFehGpi8HrSb+9/wCZ4mLy+E3apFfcjKu9Btbhd5hK7uh6V9ZlPiDnGVaOTa/rzPjM34Dy7MfihZ/15GHqHhW4CH7JOef4eRX6tkvi9g8SuTGU7Pvofm+a+GOMwbvg538tTAvk8Q6aSI7R2TbiQBcrtHr9a/Ssr4myLN7eyrK/qfN1crznLLxrU39xlv4ka1gCRzSWRAIZYUGGJxz6g/5GK+hjg41Z3TTLw2YNwVHm5GhLiE3BjvRqf24Rkb0LGKUADgDd0PHH4eta9HDk5b/NHpU8q56v1hVPafgdMuoWupaQUQrbvbtvVpfmmhC/xEHOe+D9a8r2MqdW29/uZ9jyUp4fdRcSppXiWDV4n+w30c2oQy7Qske1LhR0O0Z7bjnnHXrWlfByoO1SNlbvqjmwdswhKVJ+8t13L41J40lnlnfy/MKGNVzJbAjBXHQp3IPIH1rB0OiX+T/4J2Rw8lT9o/8AhhYtYWURfZ4oWjkU+W8TfLInfbngj0U8+lJ4dWuyPZuo1ZaFh7qMGa4tLlnZfvhmy6Y6E5P0BHqeOmRl7HWzQ/qco3nR1JF12dTHJN5EGX+cEniTptGQNpxke4JOah4ZGjUuZc7sXE1e3ZpHe8UiKTe5GcLkjGSePfB6gCs3QtpY65YWE7vew2TV5Z43SJCFGGVskBQM9CRknkcHjJp/V0tzjqUqlW8IKy7+Q6fXIbeKW3ldml2jhRlpG6Hp2PQY9/U0lhr2ZFSUaMfZpakkOrurSzuI4W2qUTeMjv16HHUjr0pSw97Inn9jec1ZiJrqXkjGLiNFzKc8kDAIA7dh+OT0pPD8q1M4t1qsqkV7o59eHmoluYztQ713AKpwcgfkAPoaFhLLUnEV6krez10+4X+0IrXy7mZ2d3U4TqR7jsePxo+ruTaRxun9VjGrJ80mthn26SZY7iebZGTgFT+Q989Oevah0FstzH2FarapUlaJIl3JIN0CbF3FWY8A8d+/QH8Bmk6Si7MfsKziuTTz7kxurqNPYE7y3zAjvz+XA9qh0oyZrOOKpx935jJZgQfPdgxHylep9/b6n0Oaao32OepG0eeq7vyGyXcsturrI6hv4SuBj+L3x7Hpx60nSV7GeLnX9mnGVv8AIQOJI1Y3B4OVwfvkccnp7Gj2NmRfnppyf/BISj2pR4FBO3CljkcfdyOnHTj1qfq6exzSk8PUUorUdlrZZXinDlmC8nPBOcZ68HIqHh9BOt9XTnGd2x6D/QpCyrL5mQGHXrkf1/Kud4e7OqnJQwslPVtnUfD7wdD4nurq41STZDB5YkjGQzN1yG9PevEzPFQofu47n654feHzzeP9oZkmqbacV3tseuNoFigdrR57UyyROwikIB8vouOgBHBx1r5znd9T+kKcI01ywSXyJF069WeOX+2Jyi3DzNGVXDIRgR5xnA6iouUyONNftYo1e4tbxkt3MhKeU8k+Rsxg7QuMg8HnFIQ+TVL22SR7jSJpBFHE37hg5Z2JDKAcfd6k9wadgMvw1q2n2lvcWcyzW8g1Wa0AktDF5krEsCuCQwI/jzz3xSA6CC9tLpBJa3UMytuAaNwwJU4IBHoeDQBMDnqMUALQAUAZHhSdrnQLOZ5XkZ0JLtIZCfmP8RAJ/IUAa9ABQAUAFABQAUAFABQAUAFABQAUAFABQAUAFABQAUAFABQAUAFABQAUAFABQAUAFABQAUAFABQAUAFABQAUAFABQAUAFAHK/Ff/AJJd4w/7AOof+k70AZfwCOfgj4DxC0QHh2w+VlRSP3CdkZl/ImgDvqAGHrQBVu9SgtPNijVrm7jhM4tIWXznUHHyhiB14ySBQBE8eqXzujymyhVopYniYGRh1ZHBBAHbjPB6igCHUdNs7TTb2aNFVis9wXaRlKuynLBxynU8jkdqTGtdGQnQtL1vRbMXcKyFraMhw5c/dHO9vmb6nk9TXPWwlLEL34nlY/KcLmC5KkdTh/EPgq+0kG6tz50CHoAcjtyO/X6VyrLIU17p+VZ7wvictviKLvBHMJPLuUeauWK5wB2zk9gTx16e1dlLCNHw31v33Hm3IluL8F4oL5FYAlVdeCzcnBxg4GeeetepQwrOGWMr2ahVV49B8UmoyHzy0TLu+Qs4ARP7zc85Of8A61ehTwjepjTrYqp+8un29PMfC8EE0097eqsiMAyqcsc9MkdeOi4xXSsG2bUsVSoyk8RPXt5jo/skTQhlLmRsqCPmUZ+6QPfk5NXHBK2xKrUqdRKbu3qv8h817KXCpBvLkoVLlCCPTnvnj8/QV0QwisTWxlVVEoQ5r/Kwk67Yle8m2gEHCsQBgYJH5gYPueTxSWFT0KrzXKpYiWrGxXEflrF5HlbnA4AXGB046enXqcetX9Vh0QqeMUFyT0uRxiQyy308QzHlYw2DlcenX88daX1Vdjm9vUpyliKnTZB9qmvVyZRFCTgrwMDOCPQA4A79+Ril9VXYf1yrjYJ3t5Ad8PmTQyFpMlQp7np/TA68L19T6qmKVedFOpSfvLoNSeSSON54S0i8oqsOffk8j8T1HFZ/VE9LB9enUjGdVe/2HNcoBEykjKMCAuBknkFcevGMfkKh4BNGtTH8s4ybvpr6+g03TswkBARhuLZ+6c8deenoO9c0svvqyP7Tv8PwvqOM4dzIu5STzhsMMd8Hp36CsZYC3Q2+v2fPb1GfbkLclduNvQnvjgYA/wAmuWeA8io5nDn+IfHclizbiN+Oo5cfUcd/5e9cdTA76HZSx9+o+WVwgKshaNTtUnK7scc4zXBPA67HVHF2acpaLc8N8X69+17C9w3hTw38PTaRAeWUupJbn/gImEaDvyTWLy9p7Hu5fjsum0p1NWz88vjdpvxU+If7RWneC/H9lfP4l1C7hjnsFa2Q3F0UBiUBXEOzYUG4yYw34Uo4X2adt2fq9GpgsLg5Sw+yW/Y++fhbL+1votlp+gz+B/hnYaHYxrFBaCaSCaNAOQBD5kPOBnmuF4GWx+c4rMMDifehU99H0kb4qiKyosmMuA+QGx29RwR+FY1MvstEedLNI/CizFMWKMAGyeTjgev09efUVj/Z+mqO2njOe04kvnIg2hhgNjk459P/ANVL+z+ljb67/K9OpA13LM+yHGQSN56f5z9fqKzeA8jL+0XU92O3cVNn3lbdJwAWH48evTPrWP8AZ5osSt1uSOVZkPmM42klQf0xR9QNfrSutbsflFBxHjjGMjn/AB6d+2aPqFuhp9aiuhFPdYcoqb5NwxwPTnrWVTB2exlPHJvlW43fIqnLDIO0hRkfl/kc1jLA9bCeLcFqLGzS85MagdfUenpUPAOpG1tioYrn1vYDHjMwk+/jcC2fcf5+lZVMve5p7Vr3m7EbiM4iCq5J3ZYcA9//AK45rD6h0HUrR2iMlSNlImlK/wATE9fp+H5VzVMv0sRUlGa99lUW8gIABKfMSMZOOOnvWUMsaVzlU23aWqILmyR96xEBwNxHX8u9JU6lH+FJr5s5MTgaVVPQw9Q8P6XqQaC9sopGYf3QGP4ivby3jDOsomnQrN273f6ny+L4cweMk41Kev3foczffDeBpWk0vVJ7IsAGUqJFOOnBwe/rX6JlnjPiKSSzGhz+ll+p4NXhGNBr6tPl+9nJa38PvFNrdm4jsoL2LZt2wymMkf3toIwevTj2r9PybxP4ezGnGEqvs5PvZ28rnlYrIsdh63tJQ5o/mZaeKrPw3uMvhS5sLkExttjAUBR0DEZxnPXPqc19hRp0Myd6GIjNPrc2o46lgtPY2K3/AAmMtxrkd/pOjOVxvZDIVMxOAGI6EZB65yc7j2rullcYUGqk/u/r/huhNPGzq4n2mHgkvVf5nTX981nZJdptNu0qPNbR/vFjPqqqAQQMnK/Lkk8448ujQjVlyNWa2f8AX/Dnv1aUYxVSo196JYtbgktmu9OmM1mz7RdId00W4geXg8MPQPggAkkdDNTDTUlCorPt0fn/AJ2NVQgvfpytHpIcdS826+yzOss+FWEwrs8zj5TCxA5A4IJYYzg885/VbLm2X9b/ANfImrQp12oyd5L8fMki1kpER9uRd2Y5IWQKYnBBKZbcUY8MFbg8AH0j6rHa3z/XpoUqNnfmLJ19YCkN7bzKpjCAsoUMB1zu5VgCcBiQX6E45lYRvWH+f9f5G/KrWkMXUNJQJ9mlt2Z8oVcs5ZweAMHdnnAHH3W681ToVFdNf1+Rz/U8OtVuTSXkNwqyyTNcNETGUGIgoHIPHA4B4HPABAJrNUGna1vxMp5esTJSnqK93PNFGBcqkaMFItsyPnsfQnnaFPVsgHIGX7NRbbX36f15iq4G7cY6RJIbrylAiU2y/KBMUOZMkjAHUdCPoD17zKCb118jCngZU4JQ0/UnS6EUrGOIO8bl2ndPkIAyCcH05wueoGRWbpXX9f194RyyKm3a7JHv7eZd9w4dnQsgLELvBGQoPfqo3c5JJHpCoyvp/X9bmssJTW5O+vRy+bIkquDt3PFl1z1+797BxwTxgHB5xUrDNJJr+vUwnG/wrlj95C+oXdxGsiTCKMkgsGyZDxyOOOcAZC89cEU1QS0Z59XBVKr93RfmKmoeTeNBEwadDku5JTIGD06jqOM8H1IqvYXjdmLwbhJwhuSDUSqAnfORtcYU7FfPGQDx1xgg84BqXQ/r+v6tqc6wUFrPUmOsMzOy7Qu47l+/GB67BlsdcHjPSp+r2Vn/AMH79iK2HtewiX+0YkyoB4LENnHt26Yz756DNJ0nfQweG01Zchv4hIUC4DD5txwjH1Df0z2x3rKVFmMMPClCSjHR7naeAfBx8SzJNcxD+zYjy2DlmH8IPavms5zBYZOjHc/SeAOBHns1isYmqSd15nq2jxQ2+r6jZQhQkCW4VFlchBs6bD8qdP4evU18bOTlqf09Qo08LTVOnHlitEblZmoUAFABQBi+GYmGnyhoDF/pk7BWijT+M84jZh+OcnuAaALx0nTmeKRrKDfDv8ttgBTf9/HpnvQBXbQYo7cwaffXdiRai0iMMmREoPDKjZXd/tEE0ALLb6zG7m31GBxI8exJofuIB8/KsCxbrnt6GgBwm1reoktLUR+fIrsJySIsfIwG37xOMrnjPU0AVPBNzd3fhbTri+gSKd4suiXbXSg5PSVgGb8R7dqANygAoAKACgAoAKACgAoAKACgAoAKACgAoAKACgAoAKACgAoAKACgAoAKACgAoAKACgAoAKACgAoAKACgAoAKACgAoARmCKWYgADJJPQUAJHIkqLJE6ujDKspyCPUGgDl/it/yS7xh/2AdQ/9J3oAy/gGwb4JeA2EKxbvDunnYqKgH7hP4VyB+FAHXvrNkJGhgMlzJHcLbSpAhcxOwyN+PujHc+tADYYdTnaN7x4YArSrLDHmQSoThDuOCpxzj1NAE9hptnplrDZ2UCxxW8axRjJJCDoMnJI+poAtUAUdZcjSL4htpFtKdwZlI+Q85QFh9VGfSgaE0c50qyO8uTbREsXZ8/KOdzfMfqefWgGXCqspDDI9KezJqJNWaOH8YeDdHm23Nu6W11dShIkb7s0uCQoHrgGuujVXN7x+a8TcB4fHU54rArlqPp0Z5fd2lxpwl0/UrCaGZMqmWyHOP89eBX0mEpQnH3dT+ecbQqZfN4TH0nBrTfcjUwJiNbcl2bdHGSTyOOvcjHXtXpQwySuzmpVqdP8AdpNp7K/69Ro1BbadWSwAZDgbsk4PpnqxPU1usKraDo45xnb2VmSNqVxZLvZYSOBHsk+RMjsBy35dcdOtEcPGex2+1xdLVQv+hMkt+1sj3UrIxlwSW+bYePugYB9jnAqXCF7RPRo0K84xdaVnYgTU9OhwVu1lfcXkG7oinhvlJyAO349elLDSfQqFGnT95S5m9/Ua+p+SG22ojjRgqk5YbcZAwOoUEE9+3XJGiw91ZbkezlGUl7Oy2WpDPfBLLfeXQdELOdh2kdxgAevOc9fXpVLD3lZIxq4TlgnWldk0uouLRVjaNXAH3lO5TwATnuB2/vEehqI4e8jSvCtOjF0xkGpRyTFIbgM7MUderBVAyuOmOQPqTwOacsPbdHNRjK+srp7h/asTFp40BIXCJG2c+pHpj8B3pfVuhnU0qupD5EX9o5i81oJiwUvjZ82OnTPI7euTVfV9TiqpqCmo6hHqC/6x9uyVQApwWJ9RjjH+e9Q8Nqc/tOS8ZLcnWcpJyyZTBfbj5fUEgfrWf1Zb2M516lKSjN7CllklLwkgjOTx369e9ZTwSFHFc0+eDJEnEYwDhf4iOCT+HWuWWB6I66WP0tcd5wB6nZ/d61hLL31RtHHxfWwx5sks6hQy5Y9e3p+H6CueeX2Wxbxrm7J7nw1/wUF+FHiTRvEWl/tJ+GPIS28NfYzelWAlFwJgkbqDnJKn5jg8Rj1rzK2BlFN2P2fgjOIZhgZ5NN2drX/rXc+2PAviyw8a+EdH8Y6am201aziuo13btu9QSucDOOmcDpWP1K+p8BKUsPVlQlpyXRtxyss3kqPN3gksx+UD/PYen528v8jnpYy03GOqLEmpRQom3OM4A/iPfJ/mfwrF4C252TziMIpQGI0hDSXbiOM8oBx1/wA9/XpWTwHkTHFSld13ZA9xcSRMlrH+7IG1gcY57fX9MVLwGhc8fVkrUo+69n2LsME8TEzymSXHBz90nrj/AA4HFZ/UO6PThOtTvKbvL8iMi4jJke4AyQSmcAY9/pz6e1J4C/QyVerTlzTnv0J/tEqnd5YaJcEYYZHqR6enbn6VDwFuh3Qxk17z+ESWRWuNrtskx8nHc+nv0/AexqXl/SxDxntJ8t7SGmUIsazsuGPBA+Vu/Off61g8vXYPr3LZSe/4jHZrhdjLl0OSAc59cHr6DHFZ/UPIX1uVT3ZbocLhXKiN0l3LuLZ/i9fcdayeBV9jZ4l97jmYCFY9oxgkYHHsK5amA8i44lcijciWV4wqL95jyT6/X/P+GFTA26EwxUre4KJG3LyuT3U/zrF4FW0NFiLNcz1IZpQkjPjcpwDgdPcf5zXn1MIt2iZYv33roV/Mzyo8vO5M9wCe/wD+uvPqYK6aihfW0/Io6nf6ZpUAuL67iihA5Zztx+ZzXhYxUcI7Skj2ct4fzDN3FYCjKafZHn+vfGzwfpLvBaPJqEqnG2JgF/M/4V4NbPKNFP2SufsfDn0d+Ic0cZZj+6g/VnC6v8fry6Dx2vhe1EbLj9+wl/HoK5sPxbmGGd6NRxfq/wDM/WMt+i5k9NWx1fn+Vv0OA1jxQutTLcS6TZ2sy5+e2j8st064PtX1OG8YuMsNH2UcXp6X/U+lofRk4DpfHhnL/t5/5Ett4x1dYBa/bHVQQQxHzfTPXHf8BWdXxj4y3+s/+So9J/R84Fpx9nHC3/7e/wCAatl4xv7W3NubaOZHJ8zI5kB67vUk8knrgA5HFejgfGni12blzyX93t8z5zMfAHgmmne1KPZyt+aN3SItY1XRm0Oy0bUDFcMJYNgfMbbR8wPUnIzhiR7CvrqPj7xBgJRxOPwPPpq7WufkOceCvBk4zo4TNYQaenvXt5banQQeCfHMUcV0ug3F1dyy7b1WXbFPGBhWOSSz+5wRxzxX0OW/SY4cxEWs1pOh22dj89xvhFLDJ/2bio11936FPUdF8eWUDrcaJqk4t7fdBIEGZSrHETqxyTgnaclhu3emP0zJPFrgrPrTwOLinJ7Npfc/zR8dmXAudYL3qtK8V2KNv4itpj5AuEgW4laCA6jA6vvAG6KXIGRx8rAZAAHcV97SqYequejVjP8AwyT+5X+9HzX1aVP3ZU3G/dDY9fsYMYjlbzJUi6o5E7HGxuoRuhWThs4BrunhJzXM/Xrt+vmtjllT5anIXbbUXE7Rw392fMy2xCQchmzHu7PnJH8LZY+mMZ0E/elH+u/oH1fRx5hsGtvLEiXeqCJRGdrJEVjkUnGBnnaCpyo5UcjqKc8NGF1GOv8AX6ff1JeHfLG8tC3/AGqjr9sGrSWpRlVyykyPnOMbjgjPG4AE7gD0rNUH/D5L/l/X+Qvq0Okhi6rbyxr5clzcOpwdpbagHJ2kY46gg8qNzDPcnh3fWy/q39d9jCVLz1Lza7NHHBdNZ+XMHAXzJFABA+fcMnBbhx1DDHQkmsI4ZNuKen9fl+BU6DXvwiRNrTJCTdXizyb/ADjbx4IIJOMHOTnkZJzwc8iqjhddF8zCrQ91c7+RO+qSMpLRvBCqefGifvPM69McYIyACcHAU4qfYJeb2/r+vM5quESd72JLbU4ZZxbMsjI7gyQI+6Rl6DIIyOjc57t6VE6DSun0MpYWFTyRNBqxL/u3VtoyULnav9Q3Q9+1EsP3OaWG8iaDVoYpY2meSISR7kaPnzCQcDPXGPXkDcO4rF4dy0SvqQsKk7z0Oq8DaLqnjrV4tNtHjWGMn7ROIdyQIQDznBLHnB9cf3a8LOcbTyum217z21PoeGuGK/EWMjBq1Jbux9O6JpFhoWnQ6ZpsXlwQrhR3PuT3Jr8rxFeriarq1Nz+mcDgKOWYeOGw6tFFewYtr2q5l3ALBhfMkYL8nYMAq5/2Sc9Tg1mdfLfU2KYBQAUAFAGN4WAGnS4gEWbqc7RCkf8AGecISDn1zk9+aANjvQAtABQAh9aAMjwkzP4esiZTL+7+8ZZJCeT/ABSAOf8AgQzQBsUAFABQAUAFABQAUAFABQAUAFABQAUAFABQAUAFABQAUAFABQAUAFABQAUAFABQAUAFABQAUAFABQAUAFABQAUAJnFAHFeLNE8S+JdI8T6Hq1nZyaTc2LR2CWk8iXM8mw5WQ8AAsBjBHvQBT8AaD4v0v4L+GvDlpNHo2vWekW0Dm6g85YZUQBlZQcHnjrQBy3xItfjpY/DvxTHPqvhHV7c6JfmaR7ee2cL5DghVUsCcA4JP50AbnwP0h734LeCUkv5UtZfC+mRiGApGEYQqS6tHxk5A44+X3NAHpoRVLFVALckgck0AOoAKACgCjrTlNIvmAzttpTxu/uH+583/AHzz6c0AV9OvorXSLNZMvObJJVt1J81wqDIVXwx7dcHJ55oAlkbUL+OSGFJLBXjjkjuMhnBJyylCMAgDHU9aBMlg063tpJpfnkaeXzT5jlgrYx8oP3R9PWgEZ/iPwlpfiO2MV3Fh8fLIpwR+Nd2CzCrg5qUNj5XiXhDAcS0XCvG0ujW6/A8Z8aeEdV8JLvYS3Nkx2xyRIWCLgn5gvIHv+dfa5bmVHHWS0kfzlxPwRj+GJredPo0vzOSudceEKy3m9BkoJGGC4KqoB/jOW5Xsa9qOHTdrf1+nqfP4d1HLlvexDP4itbFXe5vjZKzSBXEAclE+84cdWJ55wAKawjeyv8/07HdCrvPms35FWLWdMkY2/wBqW6lii3uzykRwbh6E5bjGSfoK1+rzvfb82elRhTxC5NyBNYtIEeRFlWQRL9nMu9XnZsj5Yh0GDwM98nA5rT2Mmlfa/Tp8zqpYeFFOpTjfp/wRX1bWLuTalo1pbRgxI75Vo1U8A/Nzjnn1PpRHDwit7tm0qV3Ziz6uLNXhumF1MkRDbRtLRKMkM3IyO/c8AU1h7+8tAcKb9xK8kNt9d8prcrawpE8W+KYSYJThtoPTcOuM8kDrzVPC817f10/ryJVKcZqbhZWIJdYWGVZbaGZJWkznayqV7A/xHnPoCSevNWsM2rN6HJVote9Tje5JBq62azJdzqJ5xldoyGGeBkcEH37Ad+Kn6q5tNI5VhnTjJT3Y/wDtaZIBBO8bGQCWTa3J5wFY9B16A45J+jWGTd7eRzVafuKH9MnGrKkKKG3SXK75S2SFXICqB78n8MVl9Vbk7rRHLiaClFJbvfyHw6vcxKtqXRj0Mi4Ck/hSeFTVzzZ4Xk3JodYEm6CK6jmdTk8E+Wx5wR+mPY1lLC90ckqT2iW4NVEhZPMUgAEMCeuSD+WDWcsNYyhQnblZOLqMASRkNIQFdj90fTnisZUXtYzUeVXLcV9HnqvAO0lh1+nrntWE8P5HZQq2MD4o+ENN+Jnw58R+DdSjcwarp8trzxtcj5W+oIFcmIw8VTaZ9Nw9j3QzOjik7crS38z5F/YU/aE1y0Ww/Zp8R2kYk0K6vrP7Y7YberFo4lB+j98+3r85g5Jy5JH6R4j5N7KDzDDbVGnZfj+J9zRXMshRIFCkZXe38v5fWvofq8Urn5DQxVesuWjpYcogjIiVRLKwBwTgepPt0/Ss3hYT1N6c40peyjrJl2LayLJdsd4bcFHGM9Pxx2681lLCwb0PZpNct6795DWkuJ5QIgIkhPDe5HVfXGcfU+1c31SK2E61ec/d91IlWOKIrMHdkjz/ABcDj9eAAPr703h1c6Kej5ubX1Hu0RcCWFlGdqlmxg+n0J4/Cl9XurDnOnze+vTUbFKgMixRI20bkKt0znv+Z9OB60vqabCnioR5opbCLIqqY1+d0/eIHHO0Dt6989eTnvUywC7ihjJNaav9BclY/lT/AFmdyMwxu78jv269qzeBTG604RtHVbjftUTsG8wLtIZScDH1H0zWbwCsKGYRk+dsPtKlQm5/mOcAbSvqv/1vQVhPAIt5h0Y15pA6oo3KF4CnB9cHOM/jXO8vF9endQT0F+1KyllBcAZ+QZJ/KueeX32RSxt9hv2rEAcRFV256k4rhnlzeyNf7R9zYoajrVppsLSTsPMHCptLEn2xXx2e5rl2QQc8ZUSfa59Rw9w7nHEsuTL6LfS9tPvOcu734ga8fI8OabFp0JOReXDBpCPTaOBX4NxJ4uYaU3SwOiXU/pLhbwoyXJqccRntTnn1j/wWjnJ/2fPEOvTyXnifxqQSQQUXLZPXqeO1fnz40r5hXUcPSc5SP2fD8cZBwtho0cuwsVFf4b/kRwfsZ+Lb5Gnh8U2AjIJQyxOrN6cZOK/Ycj4LzTOqKr1Yezur6npUvGrBK16Wnlb/ADOU1j9l/wCLGj3SNZ6Paa5AC6MbG5DhZF6qwJGK6q3AeaYd6Q5j6TBeKmQY+D99wl5nDr8OvGcN6uj3vhTV4byeQIkRsHZiB3B6Y69+a8ankWMdX2U6TT9D6efFOWxovFUq0XH1R7J8Pv2UpfEFvb33jjxCui27WouTZxx+VdGLoxl38Jg4r7rKfDp1eWrjJW8j8rzzxgpYZyo5fDnl3b0Xoe6N+zR8MIoIItDsZrGS3QBZoZtzsf77ZOCevav1rIcJgOH0vYYeMrd1c/nPjqlmPHlOUcbi5QUukW1+TOc1H4C+NtMO/RvEVleqv3VnQwsR35GRmvulnWSYxcuKwyV/KL/Q/mvH+CGe4ao6uWY6Uuuspf5nN6hpfxM8OoDqnhu98teTNbjzkA5OeDnse1eXjOBuD890Sin2sl/7afL18r8Q+Hdfea/7ef6kFp8R5XfyTdOrjgpKpVh+DV8Rmv0e8kxmuGuvScl+SRdDxe4nyVqOMi/mr/mzQk8SaPrMBtNZ0qxvI2IJ8yNWJI6Hivl4+DGecONTyTFzpvpeU5/mz6bD+OuHxztmFJP5RRga98Pfh1r8FwsMFxpct26ySSWkmMsvRsHPI5wevJr6bKs+8SuEajnif9ritNrafNnrPjPhnNIJJKlfzTOR1L4O3sUV/caNr8VxLdRpGGIMUgKchwAcbsgZIwSABxk1+j5V4wJuCznDOl32f6/18i3LK6yl9VrJ313OK1jw34/gnV77w7cm6gtBcb4wHtjdggtIpBwrEckngk+1fp2T8VZDmcbUays+9r27fJkaMo3uvRQXV9eTE3C2sEd7FbbDmBZCA6HPO3+L5s7eSOSK+ipUE4pQ66XvvvZ/8NuaqN9iaTWLt75otRuZLOxjkiABPLo7Yhk4w2VxsIAIIwOhNZvDRt+71l+vVGboLn/efCOuNYuEYLb6TBIY0ZWaaTJEsfzFdx4IKkOvX5gccCtIYVN+/Ltt2f8AwdH5GU6VvhRLBrzSXV1LazxSuoDb1G1RuUEHaBkqykqcYGcetKeEVo6WX+X/AAdfQ5pUm9yWDX4YJxBLaA+aYkia3lG90flWYg8FsMvs4z2rJ4WTTd9r7/1/SIVBN/CX4NUi+zrOkfnQpyVIKMowAN38bHCtx6r6tWDwz5mno/6+XX+rA8OhV1u0jtIr26vo7iHBbITHlg5AO307kkf3vSs/q9TncYqxzSw9Oz5mb/hfS9X8VaxaaJo0Ree5mPllPkUrjLF89lGSQO+yvJzPHUctourV3OrK8mq5lONKmtL6n1p4V+Evhbw7o66fc2IurmUwy3Nx5jqZHiJZOhGArEkD3Oa/F8yzCeZV3Wkf0FkuUUcmwqoUkaMuiWdnd407WNUF0k0mqfZFuyRcZXbtIYEeWCRhQQM4rgPYKdhonxA024nuofEFlqCPZsEW+gZXlueqM+w7Y0HQhRz1PNSBq/2r4ps7djc+GI7p4oIDmzuxiWZjiVVVwNqryQSeR70ASN4stbef7PfaZqlsWvFsYWe0ZlnkYAhlKbsJ23NtGRQAWfjjwlqDxpaeItPkMyzNGPPA3iFsSkZ67T19KANmKeGdBJDKkisoYMrAgg9CCO1AGT4VRI9Om2BADdznCCPA+c9fL4z69/XmgDZ70ALQAUAIelAGR4ReSTw7ZPKcuUJY4kHO4/8APTD/APfXNAGxQAUAFABQAUAFABQAUAFABQAUAFABQAUAFABQAUAFABQAUAFABQAUAFABQAUAFABQAUAFABQAUAFABQAUAFABQAUAFABQBzHxR/5Jn4t/7AV//wCk70AY/wAACx+CHgMsqqT4d0/hTGR/qE7xgL+QoA7+gAoAKAKNzqsMIIgikvJEkjjkjt9rPHvPDMMjC45J9PWgCnqZ1mTT7tma1hVPPyoV5jLDsO37u1lbOCQNxxwOSDQA/wAPaXZWmkaY0NsFaC1VELB9yhgpYZk+ccgfe59aANegAoAKAILi2huY2huIldGGCCM1cJuDUouzMMRhqOKpulWSafc8c+JvwgiWCXXfD13DbtGjA29w4WE7iMnn5c8DAPBPcdR9nlHE3J+5xWvn1/zPx7ijw3jrist9eU8H1q6vtFuLjT5raLzlJguIZPKDnLAqu1xg4XcdoC5Hc9vv8PCljIqVN6eX/A/Vn5lUpVMLeliYcrMmTxTd297Dak2uZ55XZZLVJXYquY43ZCcv6HG3Hc13Ry9OPO2+nVr1fy+8qnUdG1o9GZj+KdRitbFRqSG61qWRZNTuCEMHBGyPJOB2JAAzwMcGt1gaXNNte7DaK6+v/DnZSlVcIRWjkr3J73xDo2jTWmkXBvdd1V0jiKMxJIz950JG1R1VSQT9444JzpYCrVi6qtGP9f038tenYp0qb9nJc8ht340j0uweSLwtead8yt5sUsZJkLEKMFzvPQ4xhs57ZqqWWyrSs583l+f9dBVcRTpO0Y2Yt7qVy19BBqV5avDfRn7L9mQrtmVcpHJhsf3ue5Geg4qFBK/JF6PW/bujSrh5Sac2NfxFeS2qrYwG3uXieMRzzEiEhdzR4H3kP3lYZK7gc8044SKneWv9WT9e/faxy1JSbsNg1cNErtb+Q6HbFKGJZjgHsSwJyMg9wO1bfVde5y1KaauxketvIzJK8k00LMr7cbJ3IK/wE8nJBBwfm4HIIHhVbay/I8+dPsTrqzwytGtw8eZTuDhgiMcgneV79ewz0FZvDJq9v69DknSsyyPEduJI9zYjGUAV49pbsx2uCRye461l9UbTt+v+Ry11Z88di5beII5sSwyq7EjzBGzocnaMNjJ7k8Hpn0rnlg2tGjh5Y3uaNv4gEnmuJEQxZl2sAgADMMAsADyAOTnpWEsLy20IkvaTLT61JFAhW5LHJPmYB2AZ+9tJUk5AOKy+rX3X9fgyJ4e+xcttYljkmAj3qgZ2/eBSWAB+XPHTDA/U1zVsOuUMNSjGryz2ueX+KvFn7UtncSXHh7w74EntIuVkNxNI8mf4kV9g5HXmvnMVQxTT00P0DCYPInKLUnzXVu33/wDAPiTXtA/aB8F/Hq58W+GbCWDx3qOrLNJp8qWu+K6kDeWyhWaIqw7jIIJ6YJr5h4erSlzRR+31I4CvgKeFxsla1rnub/tdftseA7vf8Qf2ckubWE7nkg064UyE4AxJEzxe3ToTgZxXW8bilpKOh8fT4G4clJ+wr+8+56H4U/4KQ/AnUJTF4y0zxN4U1FmPnxXVgZo0bP3NyHd1AH+rB7EgA10UMx5lyzi0eJW8MsTS56lGSk9bWZ6/4N/aZ+CPi7nSfiz4bu7m5Yslq9+IHxzg7ZQrDn/Z5A4Bzmu1YuhPRM+eocJ5pg4uVem235M4vxl8fZIv2ivCfhzQ9Yju9CismtL8/aI/s0013nY5c8EK0SEfMflL4IzisITUqvkezXyCcMp9tBXldX0PoIXSFBPc3zuQwVTJIIwx6ABeOSeRnB6YJAr0FTW39f1/Wh8hUwVnzSbdhq6sLqZoY54Cu/kxRMzEemcj5semGGRwRTdCyuRyVMQ/ZuOiA6ksLCMCKOZWJP7o+WwwDkHgk42jAwckDBqVRuHsW58tOOqJYL8s7LL5Z6grE4KYJ5GCB82exAOAO5o9hpcU6E03zOwkGoMZHb5VQZDYYlj77T84OORt3DHNDoW/r+v0MKaqPpYsJcxkMJQhZWBkVOcEjOGwMn/vntg9al0RVYRpu0lchXUEkLRB22LgNIhDfTofbrjvnvT9hocNSq+Zw+z3BrtwgVmRG43dsZ+oH8qFh0zCriJWViI3DTMgA+diVCCbGW69j1z3+lZVMJCMXOeiWrfZExxmInPlpq83pYlsLbU5ZCLRNrO33gCRGRwRg4z078e1fzH4n+N2W5Dz5bkjU6uzkrNI/oDw18L8Vj4rMc99ynvy7M07LwdYwOby/lMtwernqa/kLF5rnPFOIdSrJyuf0d/auX5FhVhcHBRhH0v95sWAkncWGlW5kAHJHAUepPYV9rw14bYnOa0IuLa6vU+Ex/FdbHVPZ4ZX8zrNK0ayto91usepag1r9qgZgwtnHbEu0oM5HTJxzjFf0/wt4c5Tw6lz01Kff+kRRo1FapWfNI6J9NkvmI1RlaIOkkUUeV8tlHOWGNwzz2/Gv0RJRVonWXoLeGEP5cSIZHMj7VxuY9SfekwH+VHnO0ZqeWPYXzf3sSa3huEMc8SSIylSrKCCD1B9uKewNXKUug6ZNvLWwVpGiLuh2s3lnKZI6gY6U7jFOnSROHi1G6ANybh1ZlcMCMeWNwJVQcHC47+tMDJE/iK8ghWyaKRZLW4/0iazMaLOCRFujZw+PUY+YDORmi9tUTKMZK0lcztV8HQaklxPr3hu01iU2kC7FYKjzDcH8uN+IvvZ3biSOO1ddDMsVhmvYzaseLjeG8rzH/eaMX8l/kcXq/wE+HFxdSPY2ev6BKLpbZXtCxjmJUEFV+YCPsWwuCDnFe7Q4vzCnpUtP1R8Nmvg1w5mavGPK/L/AIY5i8+BWuRBB4V+IFheiZ2WKK8TYzFDh8Muc474WvYo8X4Ctpi6P3WPzfNPo/1U75fXf4nNal4M+LfhuMz3vhR9Qt1BIk0+UTZHb5RhueOADXfCXDeZ6XjFvuv1sfB5n4V8U5O70byXlf8AzMSfxpPpEpt9Ysb7TpVOGW5t3TB9OceormnwNlWLanhp+lpHzjnxVlWlenL7n/mYfiDSvA3jW4Gs3cUaaj8pF5bOY5Dt6BsHDD2Ir6fKsNmmTN0+fmh2dy8Lx9mOCq/vqb+7/gnnPirwNqnh6y1XVIopNdhvJt8kVuxErxjJVQDxEi9Cy7nOeNvJr7PAZjTxc405e40rXe3/AAX2T06u+h+i5Px9luZ3p13yz+RwFn4zkj0SK6vrpxeoZbhYYCsruuCuZVPyhFGBmTc5wMYHJ+geXfvnGEfd77eej6v0su93ofWxq0p0VUuauny2q2iGM2jxpbQStumaOQbWLGV8t+5iPOAzDJ6RnOK5KkGp8rvv2/DbV/lqr6GzjTS54bEekeItPvZEm0aS1SRmaILITJIrtMJNqRAfOAoycKAMcHrWmIwkoe7Vv+S2tq/Xzv8AmY01TSvBmtJ4puNQ3/2ewjhjklWSXZv8u584bEd92xVPJzvAySccAHk+pqkvfXvPZeVtbLf8OxnUhdnQeH/7Y8aa3D4P8Had9tvp4yQsbYRVSTY24kA5ALZCk9Bn1rzMzr4fKcPLF4yVktl39DfDZTVx9VYeh8z7Y+EXw70n4YaS9rEBqmstPHDqMkGWMJYBgMMeFAYEnqc5Pt+AZ/nss6xDnDSHRH7RkmRUMpo8qXvHoa2uozSRy3V8YwkkhaKFV2SxnIQNuBbIGD8pHPtxXgJPc95MsWlla2USW9rAkUUY2oqjhR6fSmJljGKBBQAUAZup2+hW1qbnVbezW3h3ZeWNcKHGwjJ9d2D65oAwJfBmh33mWunaGbCOJF0ubJeFJLLhyIfLYdCcKex3DFAFjTvAsukpcJpvi7W4ftN2lwwLQuixr1hRGjKIrD7xVQ567s5NAFww+MYJ4v8ATdMuoWuJWm3W7xMsJH7tEwx+YHqx6+goAgXxB4osrZJdX8GzSFLKS5nOnXSTgSqeII1fY7sw5BwB2oAlHjrw/EJRqMl1prW8cDzi9tZIkjMvCJ5hHls2eCFZsHrQBoR69os032aDV7KSbzjbmNbhCwlAyUxnO4DnHWgCv4SOfD9n2PlnjZKmPmP8Mvzj/gVAGxQAUAFABQAUAFABQAUAFABQAUAFABQAUAFABQAUAFABQAUAFABQAUAFABQAUAFABQAUAFABQAUAFABQAUAFABQAUAFABQBy/wAUiB8MvFxP/QCv/wD0negDK+Abs/wS8Bs7s7f8I5p4LMUJOLdP7ny/lQB3tAGeutWc7wx2LG6+0GVEkiBaMNH94M44Xnj60ARCx1DUoNmsvEkVxa+Xc2kDsQsp6lZRtbGOOgPegDQhtoIAfJiVSQqlurMAMDJ6n8aAK2tJu0e+XBINtKMDdk/Kemwhs/7pz6YNABoYxo1iMEYt4hg7sj5B/eJb8yT680AXqACgCKe5gtlLzyqgCluTzgdeO9AGedQvdRg8zR4F8qW3WaC6lIMbEn7uzO7pznpQDiLLoFhdmc6pEL9J5Y5vJulWSKN0A2lFI+XBGfrzRsDinoc341+EXgTx5byJrOhWy3LSecLuCNUmEm0KGLAZbgAc54AFezlWfY7JqnPh5adnqv68z5zOOG8uzuHLWjaXdaHy/wDFT9m3x54Ut/tXhS3g1aytnjMNwmftaKveQYwcDPTjB6cV+s8P8Z5dj5cuM9yb6acvyPynOeCsbl2uG96B4TqHiBdIu4rUztZiO5kUIUlEtnKy7S6q3JXJGNwLenGDX31DCfWIOpD3lbXbXy06/h+R8er0Xapoynq2qS6Lps5W8t7HV2lWWSS0bi4G/IDA57/ntOTgc9FDCfWJLmV4fl/X9bmz97bc5/UNYu7qMS+KLzU52jV1TPlhRKxBHOTxzkkjPSvUw+H9h7uGSs7fdscteh737x6mv4Y8aWGn6NbwahrMAlileW3UK48krkgu4yeSBhUwzdyF4rzcXl1SddqMdOu2vp/wdF0TPToyiqN6k9SnZePElNnPdp9oMb3KzWzZLOJeWYbgUB5IB+ZgBznjGssnl73LG234fj8tFr6nCsQr6ot6n4kNoyWyz2simA5FsWlCE4xG0kmdxXGPlxijC5epLncWteunzsu/mc2MxCvyJD4vFlwF8yC3jk5ypuXeZlG4NjlgO2OlXPLI9X92n9feebLG+z0SLNn4p1No0gH2ZBGMDbbRknnOSWBJOSe9ZVMtpat3182ebWxVToXrfxDrAxbx6q9vGNzgLhFycZ+7jrXLPL6W9rnE6s6ivc1IdcZ4Q8kl3JKSGYSTHbvyMn8QADWE8HZ6JJeSOV1bbmhYalc77VkIn8wsZLW1UiZEDFhlyDjnv1x1rgrUo6wenm9vuv8A0zX4vf3XY6PRr651O3tLuGWWORXaOWUhmJXPEYJO52x3XAA7ivMxNH6vJwa/r9F63PSw9GdenzQZo6TqVvLqXlPdrcX/AJkklw0QPliMgZjLHhj93AywHciuStTfK9LRW39f0zrwOAhWl72rs9S/Yaylvd/2Te3UFpJZE7JlbMbRv0iIbkkZI29O/oK56mGbhzwjdP8Aq51UIQlUjSk/ehojhL34fWV58d9C+JUX2K4tNN06SKZYJVkeW4AAt8RscqfvgDp1PGa8fEZber7TlsfXYXGTnhp0HeTutbv+v+GPYlutVkuo0e4aMJIGBRS+YyBk7n3Fc8BSMZ+Yn+EVUqdNdP8Ah/l+Ji8LiK8kk2rebOe1rwf8PNYtkt/EXhHRr+ENJNNDf2EU4bGBj94pJXG1RwSDkDBJNKvgliLp+W3/AANPP0PYwGNxWAa95v7z5x8W/wDBPL4R+JtWuNXsNW1jQWvcvHb28cLxRuSTsWONUwqjA9c7sngGvFlw7QSbi9UfZ0OKsdNaxVvRHyz8afgz4k/Zl8ZrY6fq8+safJFBcSLNAV3RMAy/JuYEqQckNwMDPJFfPSo4mhVtFaH0lHE0M0w9pWTfpufYPwJ+GEfjfwno3xA8OfH/AMVzWNyocWllKTFDMMrJC0c7SouFJXO3nex6c19ThaTceZO58Hm0FGf1edG1u/8AwD6UttSZLSO2lu5L1YYz5sl5KE37cBt4VQv3iB/Eh/2cEV3ez1s9P6/rsfJYjCcrQ46ibWUpPcZuY13+aFbDKW5XOG25ZlP8Y5GNoU1s6PN8K0f5/wBenzuR9SUPjD+1Ynkt7yC+lmTG+IYBCg8ExnO9TyW4yPmHHy0vqsm3df15/l/w5z1MJDRkX9sLcyLJafdj3B5k4BUY74AJ6Z8xVPHWtPq/KvfWv9f1ozhq0PaTvbYdcasJI1igfz0JCyE7TlzwwUNuGecnDLnI9BUfVne7X9ee35HJOjzJwJ4NWLCUF0wsSuI0yyngYGPmGAT05+VR6VP1a3T+vwOeeEuB1QqGuHYxRw5I2HYrJ1zwg9ec03RjTjeW35fieTiMLKUvdWq0Or8MaS11Gmo6ukiYO4RyDOT2IJGcY7dK/jzxu8Wa9epLh3huflOS/wCA0z9q8N+BsNgms4zePvbxT/4KOiutSht18uBQoFfz5knAVXG+/VTlJ97n6dnfGccPpTaS+4ZoNnqXiy9NvZ7lhQ/vZSMKo/qfav3Dhrwyo0EpVF/X3HxOCzHH8V1mqTagt3/TPSPDvhCPRbe1STUZZ5rdpS7IojSfeeA6jO7aMAc+vrX7PgMtw+W0I0MPFJL7z9DwOXU8DTVNanQxwxxRrFDGsaIAqqowAB0AHauw7x1UAtABQBXu7+zsYpJrqdUWGMyv3IQdTgc4oArvc6ldl1sIUhQGJ47ibDJKhwXwoIYEDIGe+OtACjRrMyebcKbpluTdRG4w5gcjH7vI+UYz09TQBfoATFABgUARzW1vcf6+COQhWUF1BwGGCPxHWgDndS0/RBHPY6PFMl6NL8u3t9Pn8gi33Hb5WSIlO7o2Mj1xRr3C0XuvwDUPCl5q8l5Fe6sRayy2slvGIVLRrGQZUY45EnQ+1a0sTUou9OVmc9fBYXFfxaafyX+Ryur/AAJ8Da1N5t74P0cfaJiJZrJ5LRo4AMptCZDPnr90HNe1huKM0wqtGq366/nr+J8xj+A8hzF/vKCXpb/I4vUP2ZNEniEumSeIdIaRHnkT7TBcCLbwIFXqS2cggkcYJ5FezR4+xtP+PFS+Vv1f5HxeZeCeR4l+0w7cX6v/ACPJfHX7GTaq73x17TVljhSSa6uLWa2kjEhIjUFQwdhghh1GB0zX2uU+K0MKrVKbt2un+f8AmeTHwtzPLNMPiOaPzZ45r37FHxo0maSHRraw1SIStFKlveJuRwMhWGfvEc46199l/ilw/i1er7jXl/wC6/Cmb0dHHmOPf9nf4/W8Zto/hRrmd+8yrbHeQRjbnPT2r2Vxvw1fn+sr8Di/1fzNaezZ2/wm/Y8+OniXULXU3RPDFlL5im7umy6FcqwCLkq33gCcEEHpXynEvidkdOny4ePtJfL+mfQ5RwljazTrrlifdPwk+AHgr4U+HW0nSLWXzb6GP+0pjLmW5mByzmYBZOvbIGB0r8Dz7iDGZ9inWry92+i6fmfqGW5Vh8rjaktT0+ONIlCIMAAD1PHHXvXhHpD6ACgAoAguLy3tWiSaVUadtkYJ5dsZwPU0AVFuNQ1GJDFbNaRTRSB3kYrPE/RSEwQfXk+nFALRktppkNtM10zyy3EkUcMsjuSHCZwdudoOWJJAGc+woFKV5XLtAwoAKACgDjdY+Knhqx1F9C0cXHiDWE4On6UnnSIf+mjfcjGepZhigDEm8CeLfHLI/jGbTdB0/wC0C5bT9HUSXDsOP3l0ygqxGcmIKwycOaAE0r9nr4f+FrZLfwNJrvhgo5k3abrNztYk7iDHK7oQW5Py80Aaj+IbL4YWdrp3i3xbq3iHUNSkkNmjWiyXcwQAuEigQZVQQSccZGTQB0vhfxRonjHRYPEHh+8FzZTs6K4GCHRyjqwPIZWUgg9CKANWgAoAKACgAoAKACgAoAKACgAoAKACgAoAKACgAoAKACgAoAKACgAoAKACgAoAKACgAoAKACgAoAKACgAoAKAOT8TeJLu6jv8ARfA/iLw9FrenbXvhfylxZREZ3yRoQRxjGSBg5oAxvAvxK1C78F3/AIo8eWS2cFhfS2sV9Z200kWowLt23UUQDSBHJIHB+6T0xQBjfEf4x/DPVPhf4uji8Y2dtK+hX6pFfB7ORybd8bEnVGYdsgYzQBofAzVZ1+CPgaLT7CW9lTwtpciP5i+TKDCi4EoGMjGTxQB339mXEs8j3WpyvH9oWeBI1EflgD7hI+8Cck5oAuxQxQJsijRFyThVAGScnpQA+gAoApa1k6TeoE3lraXC4Y5+U8YUgn8CD6UAJomRo9ipXYRaxZUqwK/KOMMSR+Jz60ATX19a6baveXkhSKPG4hCx5IA4UEnkigCs9xqdzMEtoRapDc7JDOu7z4tucpg8ckcn0NAD4NKt42hmnLXFxbmQxTS4LoHPKg44GOPoKAL1ACYoFdgBigVhpUEc80DcU1Zo4Dx78M/hp4/WaHxB4Qh1S6tzGrPFD5cyB2A3LLxnAyTgngV7mW8RZpk7TwlVpdt19z0PDx3DmXZh/Ggr+Wn6Hz/4o/4J8aHqV1PdaB48u7JDKfIt5oRMI4eMLuyDnO4k+/Sv0nL/ABixVBWxdBS77L/M+Px3h1TeuEny/eeZ6x/wT/8Ai3Zzqmj65od/EV+Z2d4SDnpjBzX1mH8X8omrzpSj9z/I+er+HeOj8M+Y5Z/2Kvj9DI0a+GrSQKcBheLgj16V6/8AxFLh+WvM/uPKq8E5yvsXFb9j/wCO+mW8l5J4NWYRKW2wXSM59gDjJp/8RLyCq+VVbfJnn1+Dc8SuqLKv/DNfxtPX4bax+Uf/AMVWn+vmRP8A5iEeY+EM/wB/qz/r5k5/Z4+L9lbvPd+ANTghhQySSSGNVRQMkk7uBWb43yR/8xK/r5GE+D8//wCgZmlafs+fF9Yw6/DvVSD/ABYj/wDiqwnxpksnb6xH+vkcNXg7iB/8wzKN98MfHukvMup+D9ZtzbnEhNm7KP8AgS5B/CtaPEOWV7eyrRd/M8bEZFmmEv7XDy+4zDbSWpMc8Txsp5VlII/OvQVWNXWDTPAqU6qfvxa+QkWsPZGVYN4kkTYHVyu0d+nXI4qZYVTacvyN8PDQ0bHV78rLDZCC2Zlfz4yWBaLbnG08gZxkDk55zXJWw0LqU9e3qejRpTt7uncu6fq93pNlp2t/2vHLpttJtWCGLa+8jknPVs8Z7Y/CuLEYenUc6fLaVrt+h7uCovByhVbvF6L5nayNoNp5VlbaBBfTkByXRgPmIKlsjcVJ9fmbHQV4kKdWqnKU7L+vx/BH1iwVGD5IxuxsWr+IL9pxawRhw5hBgWKIPL0OGcfM2OCF4UDHNOpQw1PeT79X/Xz3OqlRqyfJCJo3gmhjlmvNXmt44bdbiTy5ceUSQGOeuwbcKCOCd3JwK5YxT2XX/P8AHueksttq2OTVLHR7iVHkilnjA3QTII2KLuZVLnggKS5foG5PzGk6EqyutPP+vPS36Gqw/sdNyvDqj63Y/uRts0kAnhVALjacbVdc5Us2GI642gZJqnh40XaWsvw8xxwtSpFdEYmrfD/Sdb8c6d4z1Zxez6Lb3NosCkSIYpiqKrhiTlyJRuPUyNz8grgxGGhVVpK1/wCvwPQpxngpK++58xa7Yal+yD41PjvwV5mr/CjxU6/2zpcb5Wwl42yxJnJj3ZKMBygAYjIr5mrTxPD+ItUTdN/h/XU+qq0lxBhrrSovx8v8j3Ww/aC0vU/iH4W8I+H7uHUNL8RaRJfRXqShSLrI8obVORv+csCQeSOcV7mExNDFVko9Vf8Ar5HymMyfloqXVdPvPQtM1i9ZIjAIYIjmNIVWRfsrgMAXzjBC7yQwUkuTlsV7U8LBW0/4P9adzzI4WTfvItvqsN1LdwXUcjIWWCaENlHYjeGbA3IfmAzjrIefl4lUdFy/1/n3+XmZVMHC5Uj1+7uliSJzHfRLxNGylGjzzhmOCBzlN244B5rd4WMbuSun+f8AXU4quF1Tho+o1NUjtFNw0O0k7kDy7AygEYL4wAegIOcKw9KcqEql12/rb/gdTjng4U1e24ja5EyyS3PkzJC2G/eBSx4+fIz155HA3H05Swt/dX5HnTwvU6fwfoMmuzprWtxqLYbJbcR7VDYJyPlJBGRznnmvw3xT4ylhYSyHJXepK6k+36nflWBwtGf1rGdNUehXerFVKiQ461/P+ReHTqT56i5pPV31/M9LOeOOWnyQdor5EnhXQdS8b3xihZ0so2/fT54U+g96/YMFwthsroxU1r/XkfPcOYLMeOcXzRuqCer11PZNChXRrWHTodDlgTMoZ1ZX4XoxxyS3Ydq9DRaI/pPLctoZXQjQoRskXE8QaasYe6eSzP2YXbrcRlPLiyRlj90dDxmqPRZoJcQSEhJUYqASAckZ6ZHbNAh4ORmgCrcanZWuPOnUEypBhQWIdvuggAkZ96AIS2rXLxExQ20YllSVGbe0keCEZCMbSeDg/SgCW00q0tHjmVDLPHF5Inl+aUpnOC3pmgC2BigBaAEJxQAyWaKCMyzSLGg6sxAA/E0AUn1mN5mgsbaa6eK5S2uNilfK3AHcS2NwAIPGetABBZX0pR9RvQxjeUeXEMRyI3ChwepA9MUAW7S0t7C2js7OGOGCFQkcaLhVUdABQBLilYBaYBQBHPPDbQvcXEiRxxjczuQAo9STQBkXKQXp/wBA0mGeWGSK6ilmTETMejhxyWCk/nRdjsuoyPwpaGeGWa7umFrcy3NqiTOqxmQc5GfnwSxGem48UXfd/eGnZfcS/wBk6nZweVpuqqdlt5aLPAG3z55mdlwSTzkdyc0b7iskTy3WtW7SN/Z0E8YkiVNk+1th/wBY7ZGOOwHX2oAcmpsbmO3m067jMs8kKMUBXCAneSDwpA4z3IoHYbDr+nPHG87S2pkge523EZTZGhAYsfurjI6mgQ6XXNMTzI4ryKe4jt/tRtoJFeZouzBM5IPY9DQAz/ib3pl8qRLGEmF4JAgeQrwZFdTwM8r+OaALMGm2lu0jxxfNLKZiWYsQ5GCRn7vHHGKALOOc0ALQAmR1zQFxs00VvG008qRxoMs7sAqj1JPSgVzir34raZcXb6Z4J0m88VXkZKudPK/ZYm6YkuGOwEZGQNxGelAyvF4M8X+Kx5vxC8RPDbyABtG0dmht9vo83+skz3wV/WgDr9G8P6L4esU03Q9Nt7G2QY8uBAufcnqT7nk0AaCqF4AoAWgDz74ieDvEup+KvDPjrwnJYS6h4aF5EtnfMyQzLcoqMxdclSuzIGDnJoAu/CLwLd/DvwTB4bvr6K6uDd3d7K8SkIrTzvKUXPJCl8ZPXFAHaUAFABQAUAFABQAUAFABQAUAFABQAUAFABQAUAFABQAUAFABQAUAFABQAUAFABQAUAFABQAUAFABQAUAFABQBzHjX4c+E/iDpMuh+J7CWa0mkSSUQXElu8hX7oZ4yrMPYnFAGh4Y8L6V4Q0tdH0YXItldnUXF1JcMCe26QlsegzgdqAMX4t6fY3Hw18W3E9lbSyJoOoFXkiViP8AR37n6UAVPgM274J+BG87zc+HdP8An83zc/uE/iwM/lQB3lABQAUAFAGbr13awafLazyIJLuKWKGNl3mVvLYlQuQWOAeARn1FAGHYa3INItoL+3udKjh02NrqH7O4ntyxCpt2b1z8rZUMzLxmgDV0+TQ7e5ldb+J71GjsZ5JJRvaQDKo3qxBzjqaANgHPSgBaACgAoAoR6slzNEunwm8haV4ZpopE2wMoP3skE8gLwDyfTmgCJdKkvot2rSsxmtzBPbRuRA2T97HXOO9AGjFFHBEsMS7UQBVHoPSgBdvvQAtABgelAWRDdXlpZCI3U6RCaVYY9xxuduAo9zQKyKkV3e37A2kDW8KvLFKbiJkkBXhWQHggnueCKAsh1ppMcZiub4i7vkthbSXTxqrSrnJyq/KATzgCi7BpPdF7y0/u0ahyx7DPKibhkU/UZo5pEypU5fFFP5Ixtc8EeE/EcEtvrPh6wulmXa++BST+OM13YXNcZg2pUarVvN/5nlYvIcvxqca1GLv5JfoeMeNP2OPh7rLNd+FLi40G5xwqu00DHryjHj8D3PXjH22W+JGZ4dcuL9+PyT/A+CzTwoyzErmwnuP1PnTxz8L/ABd8OtVEPiohrawk+0RajG26GSJgVVWbjy2z/CxAOerAGv0fKeIMHnFK9DRvo99Pz+Vz4DHcN4vKmqVaG3U5ixvLa1ml0i31FGa7jiQxIWw1ykgRmVguwkZBBHHPIavXqRcrVJK1r6+TX9efoVhsOnojek1g2Ej3d3rkdoZw0kZtVFyWij4PlOMsX4wXcAAcKBivPWG9pG0IcyW99NX3X6I92jQ9guf/AIIW+qaRqeowXeoeMFeSEs+5I9kTIgB2wseFj/vyHljxu7UnQr04ckKX6v5/ovwOmlRt79ym3ifwwviaLVbO+ube3nkY3T3blUVCh23DFvmMbN8qK+B/cVhyNVhcR7DknG9treu3r3t82j0KUKd0Taj4h0zRLmO2sLKVzDMfszMCIUddpNpGxILKSxaTO5E4Z88ARTws613N201766czS9NOr1S2O72Nug7UPE+q3kcradZzQfZQwu0j8vzgjHcrIuAxZ/mEROFYAucfKCqWGhBPnd30+Wn4W1+7XUJU+ljXae3sYL65luHSGeFFnZ5xGPLdPnXcMsoSLI6H5WYje5GOb2cqtoxWq206p6fj6a9lc2hh2zw/xprfxs1Lw9Pp9p4F8Calp+rRlLi2u1mEsUOzdskjchFCx7HGGbDGNFIPyHxs1weMr05+0tyr+v8Ahz0sBRs0j45+EOpeIfC+uXlz4eknS60q/AsgkkbFJkZuMPwwCFvUcng5Br4XIqOJdSf1Xoz2sxoKSu0fZHh/xB+0vqV+8XiLRPCMQ08h543vJY5TswzECAv5oPzKdgZQBMSFzX6Nhf7Sgkq6VnbW39W6fh5HzFbDRcX3PT01q7vdOinn1ixluXXy5ZDdJNDMWfqHRgsX7wyBQhRgIpfl5Ar1qOHjDRJtelulvV/NNO6seTPC+RDJeyQN/pMc8zXDiaQTI3nlMAK0mPLYg8YOH5Iya640VJWg9u1rei3/AEOKeFs9UST6pbQSyhcLDCQDtiw7EqN7yF0j2t85YfvOCUB4JqI0Kko67+v3WtftbbXXqctXC2WpqeErfUPF1+LaKJYLSwCi5AnbZCTwBGyyMW4wQD/cUnoQfmeJ8x/sXDulRd6s9tNfW1kfLZzjsPlkeaoexx3llpVpBp9kPLit4wij6V+MYDguti8VLFYtXnJ3bPy3NuM4bUmaPgjQdV+IOrNb2peLToWxcXigbU4ztGeNx/TrX1OMwmD4eppWTm/Q9ngXhDM+OsT7eveNBPV66n0bo2iadoFjHp2m26xRIOw5Y+p9TXx1WvOvNzmf19lOVYTJMNHCYSCUUaHQ1keoDorqVdQwIwQRkEUAZWoW+kea0E1gJrm7xOEWM5laHBXLdBjjG4igCl/wjc2pMtxPdXljG5+1rAs7edFcMPmy4coVA4CgY6kGgCxZ6BeaWF+w6tLIwt3jka5jWRppeNksjcMxUAjGRkH6UAWGk1+BJCsFncssMWxd5h3S8+Yc4bAxyOvp70APfVZYpmjm0i9Cm6W2jkRVkDArnzDtJKoDwSwHPagB0OuaZO0KpdANcGURLIrIzmM4fCsAeKALcFxDcxJPbypLHIodHQ5VlPQgjqKAKA1SW+SP+y7eVknil23LoFSJ1OAGRirnnPQdvcGgBw0hZ9/9o3DXazQxxSwsP3JKkncqHOCSfU9B6UAaNABQAUAFAEF1eWtiiyXdxHErusal2wGdjgKPcmgCvFqN1czKtvpriJLiSCZ52MbKFB+dFwd4Jxjkcc0ANtdIZTb3GoX015dQwyQNI3yJIrkEkxr8mflAzj+dAF9UVQAoAA6AdKAHUAFABQBUudShtyFWOWdvOSB0gTe0bNjBcD7q4IJJ7UAQ+VfXzI10VtokklWSBCsq3EZBC7mKgqehwPpk0ARp4b0NLf7MdPjcFEjZ3+aR1U7lDOeSAemTQBIdGjEplgvbyHddfapAsxIc7du3nOF77RxkUALDa6tCESTU47lR5pcywBWYk/IoKkAADg8EnHvQA17zVrZG36UtwY4EbFvKAXlJwyqGwAB1yW/CgCG78S6dpiTzaqJrKG3kjhaeeMrEWdQQQ/TaM4LHAB70A1fY8h8a/tT+GLKC+tvhnZp4w1WwmigmhSf7NCrvKIztkcfvSpIOEByO+MkUmrHrZHluEzSc4YrEKk0nZNN3fbt8/wADf8NeHz8Rbf8Atjx74hm1dFc+VpMUYtbCP1Vo1YtNgjrI7DjgAVJ5dWi4T9jU3PTLCxs9NtI7LT7OC1tolAjigQJGo9lHAoM5LlZboKCgAoAKACgAoAKACgAoAKACgAoAKACgAoAKACgAoAKACgAoAKACgAoAKACgAoAKACgAoAKACgAoAKACgAoAKACgAoAKACgAoAKACgDlvir/AMkw8X/9gHUP/Sd6AMv4By+d8EfAcnm+Znw7p/zed5uf9HT+LAz+VAHe0AFAGfd6xBCZbezT7ZeJbm5S1idQ8iZxwWIHJ45NADDBqV68guLn7Pb7opITAR5nAy6PkEYz6du4oAuW1jaWYlW1t0iE0rTSbRjdI3LMfc0ATYHpQBHJa20rB5beNyrB1LKDhh0Iz0I9aAKkeg6ZA0b2kL2xiMrKIJWjUtIcuzIDtck85YHB6YoAr3Flf2dsBBr8gaK0MSNcRI+ZBg+cwG3JAzwMDnpQBRn1TxLdRyf2DFp9558VvNaTS+ZHCYycSszBT82OQo7dcdaALDI13L5et6ZczpJej7PHJCjpCYhuWUMmSFJXILnIJA46UAXINb0mQRgXCwvPHJcKkoMbbEYKzEN0AJHX1oAuLd28iB450ZWQOCGGCp6H8aAJqAEoAgub23tvkdt0pjeRIV5kcKMnavU//XoAqb9UvxLEitYwyQxvDPwZlck7lMZGBgY59/agC1Bp9tbzTzorlriQStvkZwGAAG0MSF6dFAHfrQBYoACM0ALQAUMCn/alkZUhjl81nma3PlDcEkUEkMR93AHepQFaODUdStI/7U8uCOWF0uLeGQsSxPyssq7SBgHoP4uvHNqyGtwm0HSbmzewubCK4tpoVt5VmXzDLGBgK5bJbj1981rTxFXDtTpNprVWe3oZYjD0cVFwqpM+Zvi7+y5JodvceJfhXbxSofmu9LuIzLvXzN5cEn94V5IRsDHQjv8AqvDnHSxco4bNdG9p3tbS2vb1R8HmHDFLDXq4SOh8t3Oo3dne3Ntc+FFe8Z4prqxmd2jAQ/vJweWlHmMG8pd6jHIB5r9Whho1IqUavu62ktN9l2Wml3b8TwKVH2bIv+El0dLt7OTQJruzkEc0UpGJYmBOfNcZWZgWDIgDEEjOD0v6hiEvauaTXTv6dl0vodUaML3SuUtS1vRXghufDmh305jkMN5cyXbN9gnbkn93uaW7YFVBGSBwCuMVpRwlbVVppaaLuvntFfj89fWpYSFrovr8SNBj0xdF0bwnIUMU0FvZYjl8yXCjyRwwcli3mH5lQY3sSSK5nlFTncqtRW6vb+vLu76JHV7BGoNV8YSs0X2Gz0y5GI1vEhzazlRkRksrMoU58tiV3uCCAuc831fDW5lJy8uq8/8APt01NI4dPoSRacC5u9R05Hsr9GcEMuYGB3mB4UyG3SqHkcYSUkArtTjLmlflh8S0+/S6fpp3XfU0+r3WhxPxr+K8Hhb4bapqum3DXXm6c0SSiXALszKJQ6lS2+U7chiJNryYcAY8TiO2XZfOaVm3ZL19fv8AK9u504ShytXPIf2efgvqGh2/hrxvqdnY+fLZzXkVlIEknnuHYG3ZkchVII3AnBHA3KeK83hrh2GAdOqnpyvm3OzFyc9EfQh8RS3ttNdiPV4FjjjaO98hGz+8G1ktyQvUNJl9p2oh3t5lfb/VVBqMUpXvpd/n5baX320PHlQvqVL7xLZ2N9dxxQRxwxgG7ltYZBJ9mKAgzA/NcEAAfMsgy3UbwTtTy9yim9ZdLvqu3RddrPy0ZhPDblefxLBBdbEifS1uy7yQvI7Lk5Y7VBIIwCd3lr908nJrshgZW5n71uv9f5s4quFvoQ6fJrHiO8TSrHw7ayq8KSSSxxxtGA5ZBu/dg7D8rMRzhDnB2moxqoYOm6ilr03/AMz5riTMsPw5gZYuu9lou7Pe7C90PwbpK2Gn7Y0UDe3GXYDG5jjk8cnuST1Jz+dLLp5jiXiKmrP5UzLOcx4kxEqj92L6Gp8OvD/iD4xa61lpbyw6RaSD7fqCqGWPr+7X1cjt2zXJn2YYfh2nyWvUa0R+gcBeF1fiHERxGMTVNPV66n2B4a8NaT4V0mDR9ItEgghHRRgs3die5PrX47i8TUxtV1ar1P7CyvKsLk2GWFwkFGKNQlV+ZjgDvXPc9BrUpzatAHmt7KM3l1AsbvBEyhgjnhssQMYyevanYoQWuoTys15ciKOK48yAWzEF48Y2yZHPJJ49vxQ7lm0s7axjMFpAkMZZn2ouBliSTj3JJoETAUALQAUAV7q+tbKKWe6nWOOFDI7N0VR1NAFOW61C8V0sbKJQPKZJ7hgY5o2+/tCncCBkcgDPqKAKjeB/D0rtLc2fmy4KRShjHJbx8fJEyYaNRjjacjJ5oAvS6VOXeS21e7iLyRNg7XConBRdw4Ddzyc80AOjttXEqM2qQtGs8jsn2XBaIg7Uzu4KnB3d8dBmgCBbjX7dITc2FvOVgkec28uMygjaiBwOCM8kgAj8aAJX1qOCN5LuyvIfLSNnBhLDL4+UFchiCcHHSgBv/CR6L532U6jALjzmt1hLgSPKq7mRV/iIU5wKAI1utR1iLbawtZW9xaCRbhiPPimJHyNEy4BA65zzxigC7bafBbTTXKmVpZ9pcvKzDIGOFJ2r77QM96ALPSgBaACgAoAonVI5XSOxia68wSbZE5iDJwVZxkKc8fgaAIUtL/UoQuqy+THLAglt4HdWSUHJImUqSPoBQBfjtbeF5JIoER5SC7BcFyBgEnvwAOaAJKAFoAKAMzX/ABN4f8LWR1HxHrFpp1sMgSXEoQMfQZ5J9hzQBycvj3xN4mUR/DnwpJPbyHadY1Vja2sY/vJGR5s2OoAUKf7woAltPhjDqFzDqPj/AFm68T3kR3CGbMWno3H3LVSUbGBjzN5B5BFBR0eq+GfDmqac2n6j4f066tlRlWGa1R0Xg9ARgfhQKLcXdHD65L4e+CHh/TdM8C+CLNJvEGsxaZY2Fs/2eD7VKjENI2DtXbEctgngcegaym5Gr4I8f6l4t0jXWfw2YNY8OahPpl1YRXaSo86KrARykKCpDryQuOeOKDLmTuReDfiLruseNL/wH4p8KRaTqdnp8ephrS+F5B5TSFAjybE2yZGdmPu85oJjsd/QMKACgAoAKACgAoAKACgAoAKACgAoAKACgAoAKACgAoAKACgAoAKACgAoAKACgAoAKACgAoAKACgAoAKACgAoAKACgAoAKAMvxF4l0Pwnpr6v4g1GKztEIUyOCck9AFUEsfYCgA8O+JtC8Waamr+HdSivrN2KiSPPDDqrA4KkehANAGV8Vf8AkmHi/wD7AOof+k70AZfwDZX+CPgKQMzBvDmn4LSGQ4+zpxuIBP4igDrJNbtvMeG0guLuSG4S2mWKM/uiwzuO7GVA6kZ60AJDaanNNb3N9frG0Dy7orYYjlUnCbt3OQPQ4yTQBbs7G00+1hsrKBYYIEEUca9FUdAKAJiM0ALQAUAV76/tdNtXvL2Xy4UKhm2lsZIA4AJ6kUAVjd6ldSFbW0+zrb3OyVrheJYtvLR7T646+9AD4dKhSSG4uZGubi3MvlTyAb0VzyoxgYAwOnQUAXTwKAFoAZLFHPG0M0ayRuCrIwyrA9QR3oAozeH9FnEqyabCVmSONwBgFYzlBgdh2oApXy6VYySTR3Fz5q3cVxPFbSmSQuw2DcmThO5HAwuexoARdP8AFHmxeXrSRRW1zMzJLCspu4mGUBbjy9rHsCcKKAFtrW90y3i26Pa3MlrbkoySneZmbMiqXBIU9evbFAF2TWRA7pcadeIFmigVlj3q5cDkY/hBOCTjpQBJDrGmXD+XFeR7zLJCqsdrM6Z3hQcE4wenagC2jpIoeNgynoQcigBScUAZ9zq2x5LeytJbqcWxuY9vyxyc4CiTpuJxQAj6fd3rO13qEiQu0UkUMI2NEV+8pf8AiBPXgUAXYba3t9/2eCOLzHMj7FC7mPVjjqT60AS0AJQAEAg8UCaXU+e/2hv2YND+IqN4y8HOmkeNrGCV7OdDhLk4JMbqOoYnnHXNfovCPHlfJWsBjvfw0mrp9PNPfQ8XHZPSrfvaUbM+A/EV3428M30Vnfavc2et27faY9MuYvs8iImPPijVh8kYzkMeCAcV/QuBjgsyo+1owvB7tO/kr93955P1erR0I9D8Q+O/+EkudQsrm0uLe/8AKltYIGjitrqNlwBbp3+4d0p5Cjhea0xOFwDoxhNNOKabd2099f0X6G9OOpt2WpeONd0e31jR5tGjO2aMx2KqBtik5SIt93ew+ckfKBwCTmvPnTwWHm6VRt7O79OvobtaE0Oh+MPE0LQeJtQFlaQu7bkQ5uJuDG20HPkR4+UEhnJycdKxliKGElzYeN5P8P8Agv8AD82l0J/scaW2oy67qlrI8cwTWLdCWN1FKPLVpkjH7qaQEjzFHKDYABmuepUi5KFLRdPL07ry6PX01prU+e/2g/EVt408c+E/gpol7Glg+oLc6oQVWNrgOUIjOQpTanAU7N2AvQk/mPEVWea5tRwaekWm9+j6/wDBOuPuxbPebq91C5gXTojDaoIRHeR+TITFCoUbomIO5xFlTID8zMSvQV+o0qdOha3yOaSvuMGqaRO6eGrrXru9vMyRusMpgNqFAbLOudoIEcbbcjduP/LOtbVF+9cEv1/rf/h9MWlszFutdRJJdLbXC93ZPLOWyJVmDPhfn5UD5dwZsHEQJwFr1aNKNlU5Lpr7v62su7MnEzr3V7ue+trSyvmQ+bIskBVJWZ3bKlFJMcePQDABbviu6lh4U4SqVF26v892c2Lq0cFRder01O28M61D4M0IWlylomoOT5skcaDYuTtTKjB6kk4HLemK8PEYGeY13PXl6bn8x8U4zFcVY9yk37JOyR2vwg8B+I/jpq8839oT6Z4X06eNL3U5Ld3WV2cAQQgfecngkcL3r5LiviXCcLUfZUbSrNaJW0PueDvDVYpxr4iNo/15H6B+DtC8GeCdFtvDPhWPT7S1gkNskUUihnmUZYNzln6kjrX8743HYrM67xWKlzSZ/Q+DwNHA0lh6MeWKNeLW7W7dBp8cl2huZLWaSIfLC6A7t2ccZGMjPJrlOsji0++uYI11e7jlYwPFcQxJiGQsRg888AY/E0DZoQwR20KQQLsjjQIqjoAOlMRJ0pAG33oAWgCveX9pYJHJdy7FllWFDtJy7HAHA9aAKyz6jetGYIWtIklkjnWdf3jKAQrJjIwTg89qAH2mlwWzx3EpNxdxxeT9pcDzGXOcEigC7igBaACgBKAM+/1nT7COZpJDLJbqjywQjzJVVjhW2DnBIPPsfSgAKaxPMVEkNpHDdKyso803EOOVIONhJPUZxj3oAItA0iLyM2MUrW0kksLzjzZInf7xVmyVzk9D04oAavh7S4jH9mga38nzdnlOygeaSXOM4JJJPPegAbSr2KPZZazPGUtlgj81FkAYH/WEcbmI4PNAEjnWY5WwltNGZoxHhijLFgb2bsWznAHGMUARNqV/aR+bf2MSQo8vmyi4G2OJQSrnOPvccds0AZ8njGOWKZbfT7qKWG1S8Z7mIrCIi2D+8XILAAnAz1HrQBahFreTs15q0c/2edbmBEfymgVlwiuAcnIYn5uuenFAGrBbwWyeXbxJGmS21FCjJJJOB6k0AS0AFABQBjeKvF/h3wVpMuteJdSS0towSBtLySH+7HGoLyNyPlUE0AcjN4l+I/ji3WPwVoZ8MWjujf2rrkAaVodwyYrUHO4jODIQB3HagDT0z4VeHYNStde8Qy3PiTV7J/NtbzVWWU2z4xuiTAWM443AZ96AOz5yaAFoAKAOa8c+BtN8c2Fna3l5d2Vxpt7HqNjd2rhZLe5QEK4yCDwzDBBHJotclyMzw78M4vDNjqNrpviPVVudWmuLu8vWdDJNcyqq+aRtwCoRcAUIfKnqO+GnwzT4b2t1bReKdW1r7Y/myy6iY3leU9ZGdVDMx9yQBgDFAztqACgAoAKACgAoAKACgAoAKACgAoAKACgAoAKACgAoAKACgAoAKACgAoAKACgAoAKACgAoAKACgAoAKACgAoAKACgAoAKAExmgDivFOj+Nd2o3NhdRa3bXirFBpbOtg9qMYZ4rpVZ9/U5PTtQBzvw7+HGv+GvAOu6RqmszaBPqmq3GprPZ3YuLi0hYJxJcyp++kwhy7DOMDtQBxniK4+KHivQ9W8IfC7xs/i+11Ozm0w32r6PGun20ciFGka6jaNp3AJ/1SOufvY4NAHSeE/B3xh8E+D9K8KXKeHfFVhpulWmnmH7XcWjMsKgZUsJSWP8AeLYwFG3jkA6O5+KXiHQkg/4Sf4P+LY/MkEcs+kLBqcEWejYjkFwy+pEPFADbT9oT4TTvHDfeJzo80rSKsWs2c+nvujPzDE6LyM/lz0oA67RfF/hfxJDHceHvEemanFKu9HtLtJgy+o2k5oA2KAILi9traWCCeeNHuXKRKzAF2AJwPU4BoAprcahqUUapazWEc8UqymRl+0QPwEwF3J0yevpQBYtdMt7VjMC0lw8SRSTP9+QKOC2OM9aALWKADvQAN0oAM0AVJNTgSWKKJJJjK7xhokLKjKCSHYDCdMZOOcDvQFiBINTv4w9/KbRJoGjktYZMsjk8MswwwOPQUAXIreGEhlQFwoUueXIAxy3U0AT0AFABQBBcfZEAnuvKXy87XkwNuRg8npQBiz2NjNvtdN0eUNCfsErh3tTHCw3M0TAfNgn+HBz3FADI/CN68iTXvizVpHicGJY3WONYwR8hUDD5UAEtk9SME0AaFvp+oaekVvbXkBto5hiNrfHlW4UARptPUEdTnrjFACLe61AsZutLjl/dytJ5E4yGU/IqBgNxYY6kYP50ALJ4gtYI2kvLe7tvKhjmkEkBIUOcbdy5VmB6hSccUAWk1OwklkhS8hMkMqwyLvAKuw3BT/tEEHHvQAl5qun2KSPc3Kr5WzeBlmXccLkDnk0ARmTV53KpDb20aXIBZ3Mhmgx1XGNjZx1z0oAfa6TaWgiwHleEyGOSZy7rvYlhuPOOenYYFDHc8s/aI/Zz8I/HjwvLa3drBaeI7RDJpWreXl4JgDs3j/lpHnqp4r6/hHjDGcLYlSpybpP4o9Gu67PzOatRVRH5neOfhd4o+B/ieDwr8R9JvLMWlzIulXtrI0kGpRyDJDsTlmBjVljTcccMuTz/AE/l/EWF4mpfXMummmlzRe8X6W9bv7jyKlF0WZmkP4Wgu72Ofxe++YPd/bpUkMM7O7OI51G3yiuwt5AKByyfK2Kwx1Sc4xfJZK2n9bktNs6HSPEttol8+ja54m1nUJdMuJJbm8W43pJFIhw8yAKIkQMoVVwS5G1TjNePiXzp1KMbeRaR5vqOvfEPS9Su7/w94b0K3eVntodMMs8tyFdDukZHXZvdW3P5spZFb5vLUqD85mVXN6qiu2ppCJ4rYX/jP/haVp4qtbWTUvEsTRJaWyWsVwsZQcbI0HkvEEGFAyrLkg4GR+d0FiFmVTEN++7nTze7Y99t/FHx1ttWW68W3GgWaJE0aWl88qM4j5RkKIY5GXfkjftLYHQAH7nKa2ZOmoVNjmZ0Olat4YF3HC8v9nTGJ4nt2haKQo0hG8sxI2jKqCzGMSuu1iqvn6329VszOT8ReKItRtNSj0xVFjeLsuobaMqzLGwBhG4ABECbGAI3BWLZG3d7mCmnKF+hEnGMW2N0nxbDoVtNqF7awWt8+YUjEMSqkQ43fIOHbGTzgDAAr6VZZUru8n7i11uflvEWIr57P6rh78ietj6P/Ze/Zh8W/Gq/h8c/EzT7jSvASr5sUMpMU+pkHjaOCkPHLcE5445r8n8QeP8ACZNTeXZTJSq7NrofRcL8CwpR9rikfodoFjpGiaJb6D4G0K1t9NtrRXsGh2JZ9gqgqS3TnO0jHev5uq16uIqurWk5Se5+l0KVKjH2dJWSNAaBbXE0k18omDTpcxxsq7YZVGN6cZBPU5JrO50XtsS/8I/pSKFgtVt9sEltG0GY2SNyCwBHQ5AORyKkVxk+k3qxyJp+t3NuTDFDFuVZRFsJy2GGWZgcEknoPfIFx5bXY5n4s5YmulCDayMkGPmzydz56dBinoIItQvQYku9JlQu0u94ZFkSJVPylujZYdAqnHf1pDRUk8Y6DbhEu7v7NPJZNqC29wvkyGEYySHxggkAg4x3xQFiQzXusJJbxSmxjkgjk3xyqbmF2IO0gbkHA6gnrxnrQBoQWdtbSzTxRBZbgq0r93IAAJ/AUAyagQUAKBQA6gCo+qWqywwxl5vOkaLdChkWNgMkOV4X8e+KAKq2+qaiitfzGyjlt5Ip7SF9xDNwHWYAMCADjHr7UAXrWzgtEVY1ywRYzIx3O6r03MeWPJ6+poAnoAKACgBks0MADTSqgZgoLHGSeg+tAFJdSmuJkS0sZGiFxJBO8uYjGFB+ZVI+cEgAEYGOQTQAlrpbbIm1K7kvZo4XhdmXZHIGYHJiHy5GAAcdM+poAvhVRQiqAo6AcAUAQS2VnPkS2sLZZXOUHJU5U/gRQBGNJtEmE0PmQnzzcSCKRkErldpLgHDduDxkCgCsNP1e1VBb628ojhlXbcRqxkkJyjMRg4XpgYyKAMHxJ4/s/BxMeq3NrdXxgjEFhaF3u7uUffCQoGbGCCMAnrmgDgda+J3xh1O8uLN/hZ4j8HaBvMY1gW8Gq3ksRziSO2t5WeFiOm9H2n7wFAHUfC/Q/htNEL/w7Pd67qNiuy41bWEmkvmkPd3mUHPXhQAMYwKAPR6AH0AFABQAUAIRmgTQY4xQCQD0oQxaACgAoAKACgAoAKACgAoAKACgAoAKACgAoAKACgAoAKACgAoAKACgAoAKACgAoAKACgAoAKACgAoAKACgAoAKACgAoAKACgBkrMiMY13PglVzjJ9M9qAOC+D/AI11/wAcWHiU+KNNsLK70bxDd6OILSRpEEUaoV3FgMt85BwAOOKAO9jjjiUJFGqKowAowAKAH0AFAENzZ2t4my6toZlHQSRhh+RoA868efCX4Q3GmXesav8AC+zvrhIBBnSbDy7548jbGjw7ZOuOjCgDkNA+EPxDvNWOqab458WeAdGcxsulJrn9rzMi9I9t0ksdshHURlmznkdKAOvsPAnxO0I3UmlfEbSbtp7qW6VNQ8PjJLcgF4pkw56M4XHcIOhALJ1/406SyvqXgDw/q8cn8Oka0ySRgdSRcRIGz2APbnrQA8fFyO058Q+APF+kIOXkl03z4417MzwM6j880ASaX8cvhNq17/ZkHjjTYL3zvs/2W7c20wkwTjZKFPIGR60AdlZ6jY6hCLmwu4bmFhkSQyK6n8QaAK9zqu1pLaxg+1XQhE0ce/Ysik44c8UALJZT3Ur/AGm7fyhKksKwFomTb2Zlb5wTnI4GDjBoL0J4baC23LbW8cSu5kbYoXcxOSxx1JPegCbigAoICgBDNFGyRvIqtISEBbBY4zgetAGbHql1qixSaRbgW08MhF1Lx5cgICgx8FgfmPUdPenYCQaRbz731M/bDNDHFNFJk27FCTuWJiVUknOeTwOeBTA0akBaACgAoAqS6nZxSxQCXfJPI0SCMFxvUEkEjhenegCj9gudXggbVbSG1VkLS26/NIkwPySLKCNpABwQM89RigBLDwnoumOkmmwy2zoGDOkzZlJGMyEn94R1G7OCSaAJm0/VI4/Kt9dYsLUwo1xArky54lbbt3e6jAoAdOdfDTC3isGAeEQs8jgsmR5u4BTg4ztxnPfFACpqOoCVUudFlRXuXiDpKjqsQGVlbkYB6YGSKGBy3jrw74G+JvhoaF430VjazRPextcxtFNZmIjMqP8AeikXOQRg9eozXdlWa4vKK/1jCzcX17Ndn3Qmk1Y/OH4//s2eNPhbfXXinwk2l+NPB94wjFzGqxvpwYxg+aI0xEQIv9cuVOcbFOc/vfD/ABvhM7oqjXfJUXno/T+tDinh7ao8TutXjhubCS58JRXNh8iPHPdmxlgCkyN5TqUVfMk25ZtrsRgo2BX0LuzktZk8nja70LRp7fV/Daa3cXeltqXl6peLLJeMzsVtwHkLKkW0nYQWkx90Dry1YpzUX3NbJI57wt4X1H4k67p3xJ8UeOLUjG7yNGcRS206BWiiRskuwj3BiQFQDJLNxXzWKwjy7M3UpK6ZjzM6Pxpc23hh7K/0GPxHrl3d3kdk+lTyfaY2jwW+VCzEsc4yWzliwJ4r2aNdYiLp1FytCOT8R/EePw/PfaKmt21tGLgw2tnGN82mwzRgzW6qm4CIHA27gQwJK527fXy3CYjFyjSoJ39BSaRznhHSvFXxA8SXWl+AND1fX5WmjVLhIpEEaELGZp8O0cYcld2f7qj2H3NeWU8I4VYrOaq9pva+55dfCVswfs6eiP0l/Z3/AOCe2heE7vS/FvxbkTxP4jsLlJJtNu1I0y2/iDRjaftDrx975M544FfgHGPi9jc9U8HlkfZUXpdbv/L+tj0MvyOjhbSe59pW2i2sX2R5wLiWx3rbSsgUxoxHygLgAABR07V+Nerv66n0bZooiRqERQqgYAAwBQQOoAKACgCjdaxZ2zTQoXuLi3EbSW8Cl5VVzhTtHOOv5GgBoi1WeRjLNFbxx3G+PysuZYcfdcMBtOfTPQc0AS2ul6fZQfZra0jSPc77cZ5dizdfUkmgBk2iaTcF2m0+BmkkjldggBZ0+4SRySO2aAGrosCTJOl3fArPJcYN3IylnBBBBbBUZ4QjaMDAGKAGjT9Siijjh1uVzHE6bp4kcu5OVdtu3pyMDGaAGSy67aJPJ9ltrxUSLygkvlM7ZxIW3AhQByOT0xxQBUufFjJJLaWei3l1dk/6MiAeXcLgkP5oyqKSCMt+VAALu11WRoLzWPKjnk320UTPbTKYG/e7nDAuu4egGPUGgDXsobGJWfT47dI52MzGEKA7N1c46k4696ALNABQAUARS3EEDKssqqzBiq55YAZOB1OPagDPF9f6pEW0mNYYJ7QTQXkwzh2PCmLhunPUelAE/wDZFpJJJLdqbkzNHIyzMXjV0HysiMSqevHegC9QAUAFABQByHib4p+EvDGow6DJcz6jrVyrtBpenQm5uXC4ySqZ2jkcsQKAMe3s/ix4yu3fW7i38H6FJFhLSzbz9TkOeS83+rhBXsgZgc/MKAOj8J/Dvwf4Ka5uNA0eOO9vWEl5fzu095dOBjdLPITJIccck0AdGABQBwHx41TXtH+F+q6h4cuLqC8SS1RprXIkjga4jWZgRyuIy5LDkAZyMZoA5n4ReI7NPFni7TtN8U32r+Fkmso9EuLvUJb7zZ2ty88cc8rM7kMD8u7joKAOe+EnxB+Ifir9oXxFbeKrPxLpekS+H/P0/Sb6xeC2thHdmNZASMNJInzE5OAQBjBoA+h6ACgAoAKACgAoAKACgAoAKACgAoAKACgAoAKACgAoAKACgAoAKACgAoAKACgAoAKACgAoAKACgAoAKACgAoAKACgAoAKACgAoAKACgAoAKACgBMd6AMzRfDejeHWv30eyW3bVL19QuyCSZbhwoZz7kKv5UAalABQB4v8AFfxDdp8QrXw9f+N7rw3o8fh241GOe3u0tPNvlk2ojSOCG+XnZ170AZkvjTxhq/wE8E+IJvE8Vhql7HYTa632iOyuZYXiYukbyDbE7MFILDGA1AHUfs+eIPEniHw5rr+IZbuaKy164tdLluZVmeSxWOIoTMoCy/OZBvAxxjnGaAPU6ACgBKAFoA5vx7p39qaH9kXwZp3iaRpVKWeoCMwKef3jeYrAY9hmgDzXRP2X/CTakfEfiIfZL5knSOx8PzTafYWolPz7Y0fDt/tEDvxzQBtn4J6rpNp9m8EfF3xZo3l26W9tHPJFfQQAHkiOReSQcctxQBastI+PWl3Vw8njDwrrltxHbx3WmS2jgcZd2jZstkEYAxg57cgF0eLPiVafLf8AwwS5PTfYatEw+uHAIz2oC5HL8ZNB0vavifw14m0Iltoa60p5Iz6nfDvAUerYoA0Ifi/8Mrm1e6tvHOjSBBnyvtaLM3ssbEMxOMAAcmgDb+13+prKNO8uCNHiaK6YrKkyZy4Cg5BGMZPrntigCwmlWgk824BunSdriJrgBzAxGMRkj5RjIGPU0AXOtAARmgBaAEoAz7vWEhkltba1lurtLY3McSKQsi7toAcjbkntnPegCOSyvr6Sb7RqTxQF4pIUtwEeMr95WbncCccYHFAF6C2trXzPs1vFF5rmWTYgXe56scdSfU80ASg0AG72oAN3tQAO6xozucKoJJ9AKAM1tVlvowNFiEhlhWaC4lUi3cE9Nw5zjJ6UAL/ZbXLSPqc5uFaaOeOEgBIWQDoRgkZBPPrQBJd6JpGowzwX2nW8y3UQgn3RjMsYz8rEckfMePc+tVGcoNSg7NCaTPkb9oL/AIJ1eDPH/n+Ifg/rh8E68WkuHtvL87T72csGDSIxyjZHDLnHYCvvsk8QMXgpRo45c8O+l1/mc9XDp6o/Pv4s/suftX/BvVbfWtT+GF3qUlhe3Gof2xo6vfQtuGWHy/vEUjOQefQiv1LL+Islzb4ayTetnozmnCcVseGQ6v8AEvwreyQJoN7p13q1ybryjpskLzyH7oVcDcFZgyqAcNt617s6WAqrmdRP5nNaXY7jwH8B/wBqH4ta2lt4V8D+IrU60JLcT3UUtpbEcGUeZL03Y3Ng5Y569K87F53kWX0uadVJ/mNQm3ax9bfs/f8ABK/TJZrfVfjt4tuLdbpZrZNJ04G3njuk7NI4O5du4grgcdea+OzLxcrYO8Mngot7vRnSsIpbn6I/CT4RfDH4TeHk0v4aaBYafZzwQwyyWuP9KEYIWRyPvOcnJ71+R5pmuNzqv7fGVHJ+b29Dso0FSWh3uM1wGuwUE3H1JQUAVG1KEzRQ2yPceZK8LvDhlhZQSRIc/L0x9cUAVxa32oJHLfySWgeCSKa1icMMsRht45yAOMetAF+3hS3hSCPO2NQoLEkkAYGSeSfc0ASUAFABQA1mCcsQB7mgCj/avmSyQWdrJO9vcpbz5+QICAS4J+8ACOlADYdNu5vKl1HUDM8byHbGgSORGGArrzuwO+aALttbQWcCWtrBHDDENsccaBVRR0AA4AoAc6JKpR0VlYEFWGQQfWgDPk8P6VIrIlt5GYVtx5LGPbGpyFAUgD8KAHPpU4keW31a7j3zRybGYOqogAKKD0DY5PJ5oAqXkl9o8P2uXVjPFDLJJMht/MkKPny0ATkBSRzg5A/GgCu134wJCnTIYfsrK0rxuHF2O6Rg8pnj5j0x0oAmjlstPKm/s7+aS1dRFdXEIlYGduVR1GcAkKemAB6UAaEWs6bPK0MV5CXSc2xVm2nzQNxQZ6nHOBQBcRlddyMGB7g5FADqAEYhQWJwAM0Acdq/xQ0S3v8A+w/DdvP4k1c/8uum4dI/XzZvuR/QnPtQBnv4Y8eeNpWfxhrknh/Szwuk6RL++f18257g/wB1AOp5oA6vw74U8P8AhO0ay0DS4LSN8GVlXMkzD+ORz8ztz1Yk0Aa9ABQAUAIQGBBAIPUGgBohiX7sSD6KKAHAAdBQAtABQAUAFABQAUAFABQAUAFABQAUAFABQAUAFABQAUAFABQAUAFABQAUAFABQAUAFABQAUAFABQAUAFABQAUAFABQAUAFABQAUAFABQAUAFABQAUAFABQAUAUtS0bSdZRItV0y1vEjbci3EKyBT6jPSgBZ9H0q5jkhuNMtJY5QodXhVgwHQEEdu1AFi3t4LWFLe2hjhijGERFCqo9AB0oAkoAKAPlz4nXeuJr3xAkW61iPxdBqNingqKFphI9qYYPMMCr8rL5hnzu44agDc+PGoXWo+LbCGPUYodFTSborLdtcfYjfJIAFXySp88DpuYr7d6APWPhBNrNx8LvC03iEX41N9Ktzd/bzm483YN3mcD5s9eBQB19ABQBkv4r8NR6yPDr6/pw1VuRY/ak+0FcZz5ed36UAV9a8deDvDVytn4l8VaPpNxIu9Ir2+jhZlPQgMRkcHpQBX8R6f4s1sW8HhnxNa6TYTrm4uo7cTXO3t5JfMYzzyyt7UAY9l8DPhjB58+p+F7XWr67VVudQ1RBc3U2DkbpGGRjsBgDtQBUl/Z9+GyXIvdEtNU8P3Hnm4Mmi6rcWTFyu058twCCOooAii+F/j/AEJETwr8bfEBjjjkxBrltBqSPKxO1nkZVmwufuhwOBQAyST9onRYpXS08F+JhFDGIx5s+myzv/GWOJVXHbA7+1AFpviR450RHk8VfCPU/JjABuNI1C2u1J7sVkaJlQDufyoAg079or4Z6ygl0rU7sxJdfZbiW8066s4onAy4EksQSQr6IW9jQB0eheIPD3ix0ubLxhpuovbvLF5em326Ih/uiRAxJYKB16HOOtAHSWdpb2FtFZ2kaxwQoI40XoqgYAFAEu33oAMY70AG33oAhu7m3sYGubueOKJcZd2CgEnAGT7mgCsb3UJJvLtdNZVjuRHK9w4TdFtyXjAyW5wMHHf0oAdBpKJLFc3VxLdXEJl2SyYB2ufu4UAYAwBx2oAuqqooRFCqowAOgFAC4HpQAtACcUAVL3Ube0SVVRrm5ihM4tIWUzSKP7qkjOTxyQM96TVxWMu78Owatd+fc6ZZQfZ3hktLoQxyTgA5dSGQhRxjgk4JPBArRVayVlN29X/mHKjVtNPs7IOltAEWSVp2H+2epHpUXb1bf3hypFl40chmRSVzgkZxmgZSbRNMbAFnGgWJ7cBBtAjc5ZQB2JAP4UAMbRjGrmx1K8tWaOKJcSb0jVD/AAo+VBI4Jxk0ALJHq8Ugdb22eI3G9w8JUpb7fugg8tnnceMdqAMz+39ckQJp+gLdh7SW6iu4rpTatg/ukDfeLOuDwuBnqaAA3EF0rvr7zxQLHBepBJbsn2YjqHkXKs27GRnj0xQBqJqGjWrSIl1aRN5yrKu9VIlf5gG/2mBBweTmgC8rq4JVgQCQcHPI6igB1ABQA1nRfvMB9TQBm/2nc3yxvpFussM0MrJdM3yJIOFBXgkE56elADzpMd2rtqRaY3EMaTQl2MIZTnKoSQpyevXgelAGgRmgAAxQAtABQBWl1GyheGOW4VWuHMUQ/vMBnFAFKMavqMEQuYVsIp7eRLiJZCZ43JAUo64A43HOM5I9KALdrplpaSm4ijLTtDHA8zsWkdEzt3E9T8zHPuaALdABQAySKOXG9FbacjIBwfUe9AGa+i6RZwqyJ9lEUUkKOkhj8tXJJwc8HJ4PagDhNZ+IN+12ulfDCC+8W3sjJaPtKix08ICWmlunXDkkqpRWZuQQuATQBg678Pfjr4s1v+0/EvjDw3Lo8URSPQbNLy1t5CSu4XDrLmY5GBkbQCflOeADv/AFjrWjaZNaax4V8P6BDGQYYdKumlQqByWLRpjHHr0NAG1oXirw14mEx8PeINN1P7O2yb7HdpN5bejbScH60AFv4q8M3eqy6FaeINNm1KH/AFlnHdxtOvflAdw/KgDVoAKACgAoAKACgAoAKACgAoAKACgAoAKACgAoAKACgAoAKACgAoAKACgAoAKACgAoAKACgAoAKACgAoAKACgAoAKACgAoAKACgAoAKACgAoAKACgAoAKACgAoAKACgAoAKACgAoAKACgAoAKACgAoAKACgAoA+c5PAPjFdXv9AXwhcGa7+IS+KI9WZk+zCwFyJQhfO9X2gjbjrQB3vj7wpqHxJ1zw3oupaB5fhdjJf6w88aGSYwunkWbA5IV2YuxHaPbxnNAHpoXACqMAfpQAtAEV1dQ2cL3Fw4SKJWkkdjgIigkk/lQBx/hX4weCvGGqQaRpM98k15A13ZPdWUkEd7AuN0kDOAJFGRyPUUATW/xV8J3viObwzZf2jczW921hLcw2Er2kdypw0TTAbVYHggnrQA7WPhxo3iXV31DxRdXmr2i7Tb6XdSD7DEwHLGJQBLn0k3AdgKAOngtILaFLaGCKOGMYSNECqo9ABwKAMLXvhv4C8Tusuv8AhDSL6ZFKxzTWaNLECc5jkxuQ+jKQRQBy0vwC8NWk0lz4T8WeM/DMsjRORp3iC4aHchOCYZ2kjOQcEbee9AD4/Anxd0uZW0v40rewLcNK0Wr+H4JnaMjiMyQvDwDk525wce9AGFr/AMS/i38NrCG78d+G/B+tI0Dkto2svaXVxcfwQW9tcJiRmGcfvR9098CgDQsvjD4g1LTLbUL34T+M9Et7mzaWSSWxE89tMQCi+TGW3/xZORggDvwAXdP+LfwmjuHn1TxPBY6hJFHFc/2mslqWZB02S4VWBOcDnmgDu9N1vRtYhSfSdVtLtJFDqYZlfK9jwaAL1AC0AFAFB9ZslcxRM87rcJayLCpcxSMARvx90YIJJ6ZoAZHHqt5sN+0NsitKktvExk81DwhL4Uqcc4A74zQBZstPtNPhit7WHakEYijyxZgg6Dcck/iaALNKwBTAKAK99fWunW5ur24jhhUgM8jbQMnHWgCrJqF3PM0GnWe5re5SK4+0Foh5ZGS8Z2kP1HHA68+oARaQsk0F3qcxu7m1aXypMGNQrkfKUBwcAKMn0z3NAGgiJGgjjUKqjAAGABQA6gBkkayDDAHuMjPNAFJND0yN45ILRIGhkklTycxje4IdiFwCTk8mgCrc2p0q0kkj125hS3s2TdLibac5ErZG5iOmM4oArTz+LpTKdJi0+SLdatbzXQZRJESDPnaSQ23dtBAGcZOKAJY4Zxcg6ppU12V1FjbSyiJzAmziRdoBVeo5+bk9iKALUHiHTXWMzNJbGaOWZVnjZGCRnDMwI+X157UAX4LmC5RZIJkkV1DqVbOVPQ/Q0ASZzQAtAGfeavBZyTWyRS3F1Hbm5W3iXLumSOO2cj1oAbLaalevKJL820BaJ4fIUCQAcurlsggnjgA4zzQBbtrO0shILS1ihE0jTSeWgXe56scdSfWgCagBaACgCrqWp6fo1hPqmq3sNpaWyGSaeZwiRqOpJPSgDgB8VL/xvYn/AIU3o0etecoMOr34kg0tD6l9u+TjBAjU+5XrQBK/wli8W7Z/i3qieKlWRZ49KNsIdKgkXowt8sZCPWVn9gKAO9tbO1sYI7WytoreCFBHHFEgREUDAAA4A9hQBPQBy/xQ0LUvFHw78SeHNHEZvdT0u5tbcOcKZHQgZPYc0AeefD/RvEsXxCi8XzeC9Q0nTrTwrZeH5YpUiSWW7W5ZmkVVY7owrAljzx0oA5z4Y+B/id4W8W2Gm3emXM9tb65qd5ezXlramzjtJ555Y2t5QPOM/wC8jBycfeGKAPo6gAoAKACgAoAKACgAoAKACgAoAKACgAoAKACgAoAKACgAoAKACgAoAKACgAoAKACgAoAKACgAoAKACgAoAKACgAoAKACgAoAKACgAoAKACgAoAKACgAoAKACgAoAKACgAoAKACgAoAKACgAoAKACgAoAKACgAoAKACgAoApazYHVNJvdNWURm7tpbcORnbvUrnHfGaAPIPA/wp8f+H9U8NX+r3WhPD4L0OXRNNSAyE3iv5a+bNkDyziMHC564oAp6Z8DPGOk+OL3WNP1m2gsr/wATP4jkvo7y4W5VJJRJLZrBnySjAFCxGcMTQB7u3SgBaAMrxV4l0rwb4b1PxZrkjx6fpFrJeXTohZliRSzEAdeBQBz/AIR+Jtr4m12XwtfaDf6Nq6aeuqJbXYU+bas+wSBlJH3iAR15FAFHwn8ZNN8a+Jr/AEHw/o09xaafdzWUmoLdQGNniwHZUDFym443Y6g+lAHS2vgrwvaa7ceJk0uOXVLgktdTM0roD1Ee4nyx7LiqlUk48j2LdSTjyvY3COakghvLCy1BFjvbSC4VTuCyxq4B9QCOtAmctf8Awg+Gd/Kbk+DdOtZ2be81ghs5ZD/tvAUZh7EkCgadjMvvhGsNrJH4e+Ivi/Q3K8PDfrMofsxWVGz9MgHvQVe557deLPjPpeoyaR8PPG2j/Ee8jeM+TcaO1tFGBw6yXkRMS5zwRkg5BA60Es6keIvjtG5TxP8ADKyvLO6Ox10TWkDWyLubzMyKruzcLtHcdeaANaz+MWmWsKXPifwL4s8OCQbppbrSXljjOcAM8O8kkD0oA2NO+LPw21V/Kt/GOnRTYyYbuT7NKPqku1h+IoA6i2vLS8jElndQzIwyGjkDAj1yKAJfmoAjmuYbcos0yI0jbUVmALH0A7nHPFAGcl/f6lHF9ls57OG5glzNOoWWCUEBQYz16k9e3vTAsW+mBSJbyd7qVoEhkZ+Efbk7tnQEk8/h6UAXqQC0AFABQBWutQt7LYbguBJIkS7UZjuY4HABwPfpQBXEmqXkkTJELSJJZUnSQbnkQAhWQjgc4PPagCSz0u3tTFK+64uYojCLqbDSlSc4LY9aALn4UALQAxwrgo6hlPBBGQaAKVxpGkzpMbm0hHnokcrqNjMiHKqWGDgHOBnuaAKUq2El1Itla3TzLqMJufKdkCuFGGJPBQLjIHH40AR2mg64JLeW+8SzSCGS6aSEIPLnSUYjV/4vk7YIzQA6zh1/SLCGzt7SzultbLACSuhkuB/CC+cIR3JJoAvy6rLbmXztLu9qNEiGMB9+84JAB6L3J7c0ALFrulyyCEXQV2uHtVV1KlpFGWAyOfqOKALUFxDcoJbeaOWM9GRgwP4igCrrOvaJ4etGv9d1W0sLdVZjJcSqgIAycZ6n2HNAHDJ4/wDGnjJ57bwD4NubK0SUCPW9aXybaaP/AJ6QxDMkg7jIUGgCfRfhPapJHd+OvEmpeMdQikaZH1LYtvC5OR5cCAIAO27cRjrQB36KERUAACgAADAoAWgBaACgAoAKACgAoAKACgAoAKAPD9b+KPiPx98dtW+A/wAOteTQ/wDhEtEi1XxDqxtFuZBPcsBa2sSOQB8gaRnOeCgGOTQBd/Zz+L+rfERPGXgfxjHbx+Lvhxrj6Dq5toykNwpUPb3KAk48yMglQTgg0Aex0AFABQAUAFABQAUAFABQAUAFABQAUAFABQAUAFABQAUAFABQAUAFABQAUAFABQAUAFABQAUAFABQAUAFABQAUAFABQAUAFABQAUAFABQAUAFABQAUAFABQAUAFABQAUAFABQAUAFABQAUAFABQAUAIelADfSgAHWgBzdKAFoAwfHnhGy8feDNb8E6jczW9rrthPp80sIG9EkQqWXIIyAeKAOY8O/DfxDpviyTxzq/iW0udVXSo9GgEVl5UC2qziVtybyWkOMBtwAB6UAZunfA+Ox8WaTro1XTra10O+nv7eHT9LS0mnaUMCk8iNh1G8nG0ZPJoA9UHHSgbH0CON+J3ji+8E2GirpVlb3N/r+s22i2v2hiIopJg5EjgcsoCHgc80AM+Hnju+8UL4hstctLa2vPDOpyaZdTQMRBKyxq5dN3KjDDIJPQ80AYvwo+MkXxa8ReMdLtNF+zaX4fltBp16Zdx1GCdHYThf4UJjO3rlcN0IoA9F0/TLDSrOOw0yzhtbaIYSKFAqL9AKALG33oAUcUAZ+p+HPD+tI0er6LY3iuQWE8CvkjpnIoA43V/gz8KoLa51EeFGs5FUytLpZnjn46hBCdxJ/ugc+lAHF6P4L+LGpXtvfeCPG3ifwhoayqWj8QtFqVzcQj+BLeUMLYdAGLliM5UcUAdJcaD8b9JknutL1HwbrmHNzBDf2lxbOJ24bEqyOFBGR93jntxQBYf4i/FTTJzb638C7+4USRoLjRdatruMq3VsS+S4285G09qdhMdafH3wMZIoNcsvEfh6aaWSFE1fQ7qAEpncd4QxheCclsEDI4IyWGtTptJ+I3gLXZYbfRvGWi3k852xwxX0ZlY+gTO7P4UgOjoArXN/BbTR2zMDPMjvDFnDSbACQPzH50AU2h1HVLcxzh7CKeBSwjfbcQy5yRvUkcYA46+tAF63sre2kllhQK85DSt3dgoUE++AB+FAE9ABQAUAFAGd/aUl4I20qAXEM0chS6DqYldeArDO45Oeg7GgBsmjRXyS/2q0k63UMcctuXPkKyEncq9jk9c9h6UAadACUALQAlAGD4t8Z+EPBsVrL4q1m1smu5DFZxv8APPPIBkrDGoLyNjsgJ6UAcTu8beNJ4x4R8KWvhbRTZzWh1LVrdlvirspZYbZSAitgndIc5AOygCq37Nfh261uPxVqHjXxfNrgt4reW7GqsqusZJXEWPLTG7+FRnjNAHb6FoniDw0bu98Q/EK/1qzWIlEurK2iFuqgksWijVm4Hc0AZHhX4z+DvF+r2Gk6dBqlu2swS3OkXF5ZtDDqcMeDI9uxzuCqyscgcMv4ACah8bvBem65Lo9xHqht7e/TSrnVUtCbGC8cqEgeXPDlnQDAIy45oA9AoAKACgAoAKACgAoAKACgAoAKAPib4VaL4suf26/2idM0/wAYX3h26ubXQb6BobCCb7Ta+RtBBnjbChmIJXjOeuBgAm/ZJ0zU9K/ag/af8T69rk2pWdjrOn28moNaIhmeOzBkO2FQu4KVGFXJx60AfUvwu+KPhL4weFf+Ey8EzXc2lteXNkkl1aPbSNJBK0bny5AHUblONwB9QKAOuoAKACgAoAKACgAoAKACgAoAKACgAoAKACgAoAKACgAoAKACgAoAKACgAoAKACgAoAKACgAoAKACgAoAKACgAoAKACgAoAKACgAoAKACgAoAKACgAoAKACgAoAKACgAoAKACgAoAKACgAoAKACgAoAKACgAoAKACgAoAKACgBMD0oAwvGPgvRPHGnQadrSzj7JdR3tpPbymOW2uEyElRh0YBmHIPU0AZ+h/DDwzoVldWERu7yLUpJ5dT+2yib+0nlUIzXAIw52qAOAMdqAIPA3wb+Gvw01jV9b8CeEtP0S41yO3iu1soFhjKwqVjCooCqMMc4HPGelAHa0AFAHlHxM8ReJF+IWi+C9I8UyaFa3Oh6nq8tzDHC0jy27wKkeZVK7SJmyMZ4HI5oAl8MeKtf8Y/BnRfEE/iSPR9X1CAPLPBFCryOGcbI1nOxXbbwW460AT/AAP8VeIPE2l6/Z+JryS4utF1eXTx9oWL7SqBEYCZocws3z9YztxjvQB6XQAmcVNmwDrVANeJH++it9eadwOU8caH4YfSp5tQ+HcHiVrnETWiWMMrS56bt+AFzjJJ4pAee6F8DtZuNTTV59WuPAVonEWi+FdVn8sLjlX8z9wAeuIoU5/iNAHV2vw08VaEhi8J/FLULeEElINS063vIwWOXYlRG5ZiSclu/Q0AMmvPjzoplaPR/CHidcM0ccd3PpcmAOMlkmXJ444xk846ADX+LniPS0dvE/wX8ZWPlxJK0llHBqUZycMF+zSM52+6AkHIHagCRf2gvhbFdmy1nXZtCl+0LaINZsprHzZmAIRPNUbjgjp6igDrLTxn4Tv7KTUrLxJps9rFnfLHcoyjHXODQBZlvbq6Vl0tVQr5TiaZC0ToSC23B5O3P40AC6bDJJ5l25uilwbiAzIpMBK4wmACB19/mPNAGgowMUAIx7UAOoAT6UAcj4u+Kng3wZdDStT1FrjWJITNb6TYxtc31wo/uQoCx/KgDCnb4veOJmS2aPwJpBaOSGZhHdarMgPzo0RDQwhuzFnYd0U9ADpvDnw/8P8Ah25k1JIZ77UpsGXUNRuGurlvYO/CD/ZQKvtQB0tAC0AVdUsV1PTbvTXcot3BJAWHVQylc/rQB4/4Q+C/jTw7e+EmvPEukXEPw/0u70zQvLtJVe4E0cce65JYjgRIcJ1JbmgCvrH7Peq6p43u/EI1LQgl5rcGuf2o9g51i1MZjP2WGfdtWA+URjHR245oA9yoAKACgAoAKACgAoAKACgAoAKAPN/GXwX0vxJ48sfijoPiDUfDPiyysX0ptR09Yn+12TNu8ieOVWV1VvmU4BU5weTQBrfDn4c+E/g/4YudJ0MyCOe5uNW1O/u5N095cyHdNcTPwCx/AAAAAAUAecfsdeIND1rwB4kh0jVbe8aDxnr8jiJ8lUlv5XjYj0ZCGB7gg0Ae80AFABQAUAFABQAUAFABQAUAFABQAUAFABQAUAFABQAUAFABQAUAFABQAUAFABQAUAFABQAUAFABQAUAFABQAUAFABQAUAFABQAUAFABQAUAFABQAUAFABQAUAFABQAUAFABQAUAFABQAUAFABQAUAISAMk8CgBsUscyCSKRXQ9GVsg/jQA+gAoAKACgAoAKACgAoAKACgAoAKAMfxH4P8LeLoYoPE+gWOpxwNviFzCH2H2z0oAbfeC/CWp2U+m6h4c0+4tLmOOKWB4FMbIn3Bt6Db2x0oAtaH4f0Tw1YJpXh/SrXT7OPJWC2iCKCepwKANCgAoA+fvi74h1S38XeMbK68V3+jQ6J4Sh1Hw5FDcfZxd6mRdblUkfvmzHANg5+b3oA6DxD4y8OQ/Crw3q/wARvGt9pN5Na2IuobG5W3uLq/eBW8ggjIYs2duV9+KoDqPgy2vv4Gt5PEWuwatO9xO0E0VytwUty58qJ5F4d1XAYjvUgds6hutACbfegCuNS01r0aeNQt/tW0OIPNHmbfXbnNAFhnjh2+Y6ruYKuSBknsKAOe8a2ni7UobbTfC8+l2kc5b7Ve3sJna3AxtMUP3XY/N94gDFAHKaV+zp8MbK5k1a/wBGGoazNGI31I/6NKv/AFyWDYsQ542gHHBJoA0v+FO6NZjPhzxL4m0Vl5QW+qPKit3bbNvBP1oAQ+Evitpn/IG+J9tfQx/6q31bSEZmHo80bKT7YWgBh13406SxS98EaHraAhQ+nambdm/2isq8D2yelAFS6+NU2jysviX4W+NLCJY3kNxDp4uovkxuGYmJ7kjjkA0AY037W/wQuLi30rwz4qj1/WrpkEelWaFbjB6swkCqoUctk8UAaljYfEv4lCHUNa1uLwloweUCy0W8jubq5Q/KvmXG0oo4ztQZycZ4oA7Dwh4A8K+BrM2vh3TRFJJjzrqZjLczkdDJKxLv+JoA6ACgB1ABQAUAFABQAUAFABQAUAFABQAUAFABQAUAFABQAUAFABQAUAFABQAUAFABQAUAFABQAUAFABQAUAFABQAUAFABQAUAFABQAUAFABQAUAFABQAUAFABQAUAFABQAUAFABQAUAFABQAUAFABQAUAFABQAUAFABQAUAFABQAUAFABQAUAFABQAUAFABQAUAFABQAUAfN/7SPjfU9T+M/wi/Z50+e5gsPGl9d6jr7W8hR5dPs4i/kFh8yq8mzcQeQCOM0AZ9p4gi+C/wC2bovwh0JWg8K/E3wxPqUNgHxDZ6pZM254lP3RJEBuUY+ZQfWgD6fyM470ALQAUAFABQAUAFABQAUAFABQAUAFABQAUAFABQBXutPsL145Lyyt53hO6NpYlYofUZHHQdKAGXWlaXegreaba3ALbyJYVf5sYzyOuOM0ATWtrbWUC21pbxQRJwscSBFX6AcCgCWgAoA+YNT8HeKpNZ1PSh4Q1R/Elz8QItZtdUEZMSaP5kZx9p6KuxXHl5B7YoA9L+Lfhi78aW3g/XdE07UZrvTvEunXXlbmi8q3Wf8AeyOhI6Lnrzhj60AeqUAFABQAhoAwtT8eeDNF1e30DWPE+m2epXWPJtZrhVkfJwMAnPJoAqeJvC2t+J72K2Piiew0ExkXVnZoEmus9VM+dyL/ALmCQSCaALkXgTwXBYjTYvCulC3CbNhtEOR7kjJoAg0r4ceB9D1Y67o/hu0s74qU86EFcKeoABwPyoAzPB3xB1DxN448XeEL/wAOtpg8NvaCGR7lZHuY542cOVXhPunjcT646UAdvQAUAFABQAUAFABQAUAFABQAUAFABQAUAFABQAUAFABQAUAFABQAUAFABQAUAFABQAUAFABQAUAFABQAUAFABQAUAFABQAUAFABQAUAFABQAUAFABQAUAFABQAUAFABQAUAFABQAUAFABQAUAFABQAUAFABQAUAFABQAUAFABQAUAFABQAUAFABQAUAFABQAUAFABQB8eftc+AdMk/aY+A/xQ8a6Jp2qeCoLy+8N6uuo2iXFrby3cWbd5Q4KhS6BQSMA9+aAIH+Efg1v2+PCGsfDHwboGh6H8O/CF3e+IJtJsIbaIXd4ZI7eKQxAAvs3OM5IUHoCKAPSPC37ROu6qfBHjjV9P0uPwT8StXfRdE8hZPtlpIWkFrLO5bY4n8o/IqKU3L8zcgAH0FQAUAFABQAUAFABQAUAFABQAUAFABQAUAFABQAUAFABQAUAFABQAUAFABQAUAFAHz38Rfh1461DWfiLp+meEn1GDx2NM+w6jFcwrFZG3Cq/nB2Ei9MjYrZxQB7/AGkRt7WGBjkxxqhP0GKAJaACgDE03wlpOleJdX8V2iSC+1xLdLxmfKsIEKR4HbgnNAG3QAUAFABQAUAFABQAUAFABQAUAFABQAUAFABQAUAFABQAUAFABQAUAFABQAUAFABQAUAFABQAUAFABQAUAFABQAUAFABQAUAFABQAUAFABQAUAFABQAUAFABQAUAFABQAUAFABQAUAFABQAUAFABQAUAFABQAUAFABQAUAFABQAUAFABQAUAFABQAUAFABQAUAFABQBS1nRdI8RaZcaLr2mWuo6fdp5c9rcxCSKRc5wytweQD9RQBm6D4F8J+FdMn0bwzoFlplndbjPHbRBTKxGNzt1Y4wMk5wKAPA/CnwF8dQaV8L/hfq+nWlt4b+FWvf2tDqi3SyHUYrcyfYo1iHzIw8xN5bj92euaAPpu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CgAoAKAKX9taSNWGgnU7T+0jD9pFn5y+cYc437M5254zjFAFwnFAGaniXQpPEUvhJNUtzrENmmoSWW/8AerbM5RZSP7pZWGfUUAadABQBDeXlrp9rLfX1xHb21ujSSyyMFSNAMlmJ4AAHWgCnB4j0G7j0+a01mxmj1Zd9g8dwjC6XbuJjIPzjbzxnigDSoAKACgAoAKACgAoAKACgAoAKACgAoAKACgAoAKACgAoAKACgAoAKACgAoAKACgAoAKACgAoAKACgAoAKACgAoAKACgAoAKACgAoAKACgAoAKACgAoAKACgAoAKACgAoAKACgAoAKACgAoAKACgAoAKACgAoAKACgAoAKACgAoAKACgAoAKACgAoAKACgAoAKACgAoAKACgAoAKACgAoAKACgAoAKACgAoAKACgAoAKACgAoAKACgAoAKACgAoAKACgAoAQkAZNAHx3dz/Ey6+JJ/aPtvh3K+mWniqPSVu1vnW/PhzP2SRfsJt92POPn58wZVd2KAJNO13476Do+i+KdC17xX4g13XtL8Wq2n6lGWtUntY2k07bEUCxtuUKCcGQNgk9gDmri48V3Gra9rfw98a+P7y8u/CHh60/tq9sZzcwTyaqDdRxGWIdFdiyDhASBgCgDuPHsnxb0v4nz+DtJ+Jt/odjo1rph8PXN/HfXrakWYm5afyR5dw2Rs2y4Cg5HAoAfr/wARPi54E8V6xa3lz4h1TSvh7qE2r6jIljI41bT7+QC2t4iFPmGBTLlV3EbUzQB6H4q0bxeP2Vda0jxZc3OreJbvwvcvqC7fMc3EsbPJCoHLKpcxgdSq0AeD2WjeKfhB4p+GnhG20LUX8L6Jo+reJ9B1A2rPDpY/srMthMW4TbNlkDFcqxXsKAO5/ZS8TeMfEXjG81Dxx4q8RwXN/wCG7O4tNA1XULm4WaTzGNzfxCW3hVUJMKbE3hMfew9AH1PQAUAFABQAUAFABQAUAFABQAUAFABQAUAFABQAUAFABQAUAFABQAUAFABQAUAFABQAUAFABQAUAFABQAUAFABQAUAFABQAUAFABQAUAFABQAUAFABQAUAFABQAUAFABQAUAFABQAUAFABQAUAFABQAUAFABQAUAFABQAUAFABQAUAFABQAUAFABQAUAFABQAUAFABQAUAFABQAUAFABQAUAFABQAUAFABQAUAFABQAUAFABQAUAFABQAUAFABQAUAFABQAUAFABQAUAFABQBW1LTdP1jT7nSdVs4buyvInguIJkDRyxsCGVgeCCCQRQBy/g34S+BPAd9Jqnh3S7kXj2y2aT3uoXF68Fsp3CCFp3cxRBufLTC55xQB//9k=">
            <a:extLst>
              <a:ext uri="{FF2B5EF4-FFF2-40B4-BE49-F238E27FC236}">
                <a16:creationId xmlns:a16="http://schemas.microsoft.com/office/drawing/2014/main" id="{1D9041AB-D80C-40CA-AA86-A8A6ACB954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7429" r="10346" b="10278"/>
          <a:stretch/>
        </p:blipFill>
        <p:spPr bwMode="auto">
          <a:xfrm>
            <a:off x="491613" y="2947223"/>
            <a:ext cx="15661937" cy="8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ließtext">
            <a:extLst>
              <a:ext uri="{FF2B5EF4-FFF2-40B4-BE49-F238E27FC236}">
                <a16:creationId xmlns:a16="http://schemas.microsoft.com/office/drawing/2014/main" id="{00D67B78-C121-4E47-AA9F-58C7C4C9BF5C}"/>
              </a:ext>
            </a:extLst>
          </p:cNvPr>
          <p:cNvSpPr txBox="1"/>
          <p:nvPr/>
        </p:nvSpPr>
        <p:spPr>
          <a:xfrm>
            <a:off x="0" y="11783339"/>
            <a:ext cx="91754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4" indent="0" algn="r"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2400" dirty="0">
                <a:solidFill>
                  <a:schemeClr val="bg1"/>
                </a:solidFill>
              </a:rPr>
              <a:t>Quelle: </a:t>
            </a:r>
            <a:r>
              <a:rPr lang="de-DE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https://www.coursera.org/learn/machine-learning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7567DAF-D62C-465C-93D8-87CB0D67E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Optimization Function (Optimizer)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E56D8A-018E-4C6A-B7FF-FED38D0CC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0" y="3705757"/>
            <a:ext cx="7128387" cy="7418508"/>
          </a:xfrm>
        </p:spPr>
        <p:txBody>
          <a:bodyPr>
            <a:normAutofit fontScale="70000" lnSpcReduction="20000"/>
          </a:bodyPr>
          <a:lstStyle/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6000" dirty="0"/>
              <a:t>Iterative method (Gradient Descent) to find the minimum of the cost function.</a:t>
            </a:r>
          </a:p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6000" dirty="0"/>
          </a:p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6000" dirty="0"/>
              <a:t>The learning rate ("learning parameter") describes the step size for approaching the minimum.</a:t>
            </a:r>
          </a:p>
        </p:txBody>
      </p:sp>
    </p:spTree>
    <p:extLst>
      <p:ext uri="{BB962C8B-B14F-4D97-AF65-F5344CB8AC3E}">
        <p14:creationId xmlns:p14="http://schemas.microsoft.com/office/powerpoint/2010/main" val="4084695012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73A9E1-7742-6929-51F0-454A502C5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Optimization of the Model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D79D7E-7548-0409-1D52-A436A9EDE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334499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de-DE" i="1" dirty="0"/>
              <a:t>Forward Propagation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Calculation of the predicted value based on the current model equation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Calculation of the cost or loss</a:t>
            </a:r>
          </a:p>
          <a:p>
            <a:pPr lvl="1">
              <a:lnSpc>
                <a:spcPct val="110000"/>
              </a:lnSpc>
            </a:pPr>
            <a:endParaRPr lang="en-US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5600" i="1" dirty="0"/>
              <a:t>Backward</a:t>
            </a:r>
            <a:r>
              <a:rPr lang="en-US" dirty="0"/>
              <a:t> </a:t>
            </a:r>
            <a:r>
              <a:rPr lang="en-US" sz="5600" i="1" dirty="0"/>
              <a:t>Propagation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Calculation of the gradient (i.e., all partial derivatives) to determine the direction of the minimum.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Adjustment of the model parameters according to the defined learning rate:</a:t>
            </a:r>
            <a:br>
              <a:rPr lang="de-DE" dirty="0"/>
            </a:br>
            <a:br>
              <a:rPr lang="de-DE" dirty="0"/>
            </a:br>
            <a:r>
              <a:rPr lang="de-DE" dirty="0">
                <a:latin typeface="Consolas" panose="020B0609020204030204" pitchFamily="49" charset="0"/>
              </a:rPr>
              <a:t>New Value = Old Value – Learning Rate × Partial Gradient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3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CB52FB-B953-9199-AD55-3E6AEC114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 parameters vs.</a:t>
            </a:r>
            <a:br>
              <a:rPr lang="en-US" noProof="0" dirty="0"/>
            </a:br>
            <a:r>
              <a:rPr lang="en-US" noProof="0" dirty="0"/>
              <a:t>Hyper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B3B73F-5201-A73C-6D70-4FA4C016B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678326"/>
            <a:ext cx="21031200" cy="76756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i="1" noProof="0" dirty="0"/>
              <a:t>Model Parameters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Parameters that are optimized during training (especially the weights).</a:t>
            </a:r>
          </a:p>
          <a:p>
            <a:pPr lvl="1">
              <a:lnSpc>
                <a:spcPct val="100000"/>
              </a:lnSpc>
            </a:pPr>
            <a:endParaRPr lang="en-US" noProof="0" dirty="0"/>
          </a:p>
          <a:p>
            <a:pPr lvl="1">
              <a:lnSpc>
                <a:spcPct val="100000"/>
              </a:lnSpc>
            </a:pPr>
            <a:endParaRPr lang="en-US" noProof="0" dirty="0"/>
          </a:p>
          <a:p>
            <a:pPr marL="0" indent="0">
              <a:lnSpc>
                <a:spcPct val="100000"/>
              </a:lnSpc>
              <a:buNone/>
            </a:pPr>
            <a:r>
              <a:rPr lang="en-US" i="1" noProof="0" dirty="0"/>
              <a:t>Hyper Parameters</a:t>
            </a:r>
          </a:p>
          <a:p>
            <a:pPr lvl="1">
              <a:lnSpc>
                <a:spcPct val="100000"/>
              </a:lnSpc>
            </a:pPr>
            <a:r>
              <a:rPr lang="en-US" noProof="0" dirty="0"/>
              <a:t> Parameters set before training (such as the learning rate or the number of layers in a neural network).</a:t>
            </a:r>
          </a:p>
        </p:txBody>
      </p:sp>
    </p:spTree>
    <p:extLst>
      <p:ext uri="{BB962C8B-B14F-4D97-AF65-F5344CB8AC3E}">
        <p14:creationId xmlns:p14="http://schemas.microsoft.com/office/powerpoint/2010/main" val="276382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E8E757-01F2-44DB-B3B6-2080E149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Features, Labels, Parameter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7628C551-7761-DAF4-51F7-68033B617B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351082"/>
              </p:ext>
            </p:extLst>
          </p:nvPr>
        </p:nvGraphicFramePr>
        <p:xfrm>
          <a:off x="940905" y="4381198"/>
          <a:ext cx="22734103" cy="70399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36624">
                  <a:extLst>
                    <a:ext uri="{9D8B030D-6E8A-4147-A177-3AD203B41FA5}">
                      <a16:colId xmlns:a16="http://schemas.microsoft.com/office/drawing/2014/main" val="363231936"/>
                    </a:ext>
                  </a:extLst>
                </a:gridCol>
                <a:gridCol w="6511131">
                  <a:extLst>
                    <a:ext uri="{9D8B030D-6E8A-4147-A177-3AD203B41FA5}">
                      <a16:colId xmlns:a16="http://schemas.microsoft.com/office/drawing/2014/main" val="1310486360"/>
                    </a:ext>
                  </a:extLst>
                </a:gridCol>
                <a:gridCol w="9586348">
                  <a:extLst>
                    <a:ext uri="{9D8B030D-6E8A-4147-A177-3AD203B41FA5}">
                      <a16:colId xmlns:a16="http://schemas.microsoft.com/office/drawing/2014/main" val="438578218"/>
                    </a:ext>
                  </a:extLst>
                </a:gridCol>
              </a:tblGrid>
              <a:tr h="1622499"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Machine Learning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Statistics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Description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755941"/>
                  </a:ext>
                </a:extLst>
              </a:tr>
              <a:tr h="1609677"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Feature, Input Variable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Independent Variable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Input data used for prediction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10491233"/>
                  </a:ext>
                </a:extLst>
              </a:tr>
              <a:tr h="2375221"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Label, Target Variable, Output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Dependent 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Observed outcomes used to train the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6587250"/>
                  </a:ext>
                </a:extLst>
              </a:tr>
              <a:tr h="823787"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Weights,</a:t>
                      </a:r>
                      <a:b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</a:br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(Modell) 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Coefficients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400" noProof="0" dirty="0">
                          <a:solidFill>
                            <a:schemeClr val="bg1"/>
                          </a:solidFill>
                          <a:latin typeface="Overpass Black" panose="00000A00000000000000" pitchFamily="2" charset="0"/>
                        </a:rPr>
                        <a:t>Are optimized ("learned") during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24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06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ießtext">
            <a:extLst>
              <a:ext uri="{FF2B5EF4-FFF2-40B4-BE49-F238E27FC236}">
                <a16:creationId xmlns:a16="http://schemas.microsoft.com/office/drawing/2014/main" id="{87BC1E90-6E98-4089-84CF-37F91C1EDBD3}"/>
              </a:ext>
            </a:extLst>
          </p:cNvPr>
          <p:cNvSpPr txBox="1"/>
          <p:nvPr/>
        </p:nvSpPr>
        <p:spPr>
          <a:xfrm>
            <a:off x="1908574" y="12581698"/>
            <a:ext cx="109918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4" indent="0"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2400" dirty="0">
                <a:solidFill>
                  <a:schemeClr val="bg1"/>
                </a:solidFill>
              </a:rPr>
              <a:t>Quelle: </a:t>
            </a:r>
            <a:r>
              <a:rPr lang="de-DE" sz="2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https://www.coursera.org/learn/machine-learning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FE3A83-3965-4EDF-8AE3-37F308010431}"/>
              </a:ext>
            </a:extLst>
          </p:cNvPr>
          <p:cNvSpPr/>
          <p:nvPr/>
        </p:nvSpPr>
        <p:spPr>
          <a:xfrm>
            <a:off x="11666406" y="2907870"/>
            <a:ext cx="1134422" cy="108715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7C671F-3F36-4833-B0A2-AE7FAAD54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Minimization</a:t>
            </a:r>
            <a:r>
              <a:rPr lang="de-DE" dirty="0"/>
              <a:t> in Linear Modells</a:t>
            </a:r>
            <a:br>
              <a:rPr lang="de-DE" dirty="0"/>
            </a:br>
            <a:endParaRPr lang="en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A14F0E7-BA00-4C3C-A070-27226D0D7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69733" y="3995027"/>
            <a:ext cx="7209368" cy="7317671"/>
          </a:xfrm>
        </p:spPr>
        <p:txBody>
          <a:bodyPr>
            <a:normAutofit fontScale="62500" lnSpcReduction="20000"/>
          </a:bodyPr>
          <a:lstStyle/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6000" dirty="0"/>
              <a:t>For linear models, the cost function is convex and has no local minima.</a:t>
            </a:r>
          </a:p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endParaRPr lang="en-US" sz="6000" dirty="0"/>
          </a:p>
          <a:p>
            <a:pPr marL="800100" indent="-8001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§"/>
            </a:pPr>
            <a:r>
              <a:rPr lang="en-US" sz="6000" dirty="0"/>
              <a:t>Here, other statistical methods besides Gradient Descent can also be used, especially when the model includes only a few variables.</a:t>
            </a:r>
            <a:endParaRPr lang="de-DE" sz="6000" dirty="0"/>
          </a:p>
        </p:txBody>
      </p:sp>
      <p:pic>
        <p:nvPicPr>
          <p:cNvPr id="10" name="Grafik 9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A990441-0B9D-40B0-9B1E-9CCEBD999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t="10873" r="15485" b="3772"/>
          <a:stretch/>
        </p:blipFill>
        <p:spPr>
          <a:xfrm>
            <a:off x="1908574" y="2731202"/>
            <a:ext cx="13282264" cy="985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97074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3DFAE-0303-49DD-9221-09DDFA29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of a linear Model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FAB562-A1D1-4100-93EF-F74286522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850033"/>
            <a:ext cx="21031200" cy="815643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pandas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statsmodels</a:t>
            </a:r>
            <a:r>
              <a:rPr lang="en-US" sz="32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formula</a:t>
            </a:r>
            <a:r>
              <a:rPr lang="en-US" sz="32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api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smf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Load the dataset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"https://raw.githubusercontent.com/opencampus-</a:t>
            </a:r>
            <a:r>
              <a:rPr lang="en-US" sz="3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</a:t>
            </a:r>
            <a:r>
              <a:rPr lang="en-US" sz="3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3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einfuehrung</a:t>
            </a:r>
            <a:r>
              <a:rPr lang="en-US" sz="3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-in-data-science-und-ml/main/</a:t>
            </a:r>
            <a:r>
              <a:rPr lang="en-US" sz="32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house_pricing_data</a:t>
            </a:r>
            <a:r>
              <a:rPr lang="en-US" sz="3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/house_pricing_train.csv"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house_pricing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32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read_csv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Fit the linear model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smf</a:t>
            </a:r>
            <a:r>
              <a:rPr lang="en-US" sz="32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ols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'price ~ sqft_lot15 + C(condition)'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32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house_pricing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sz="3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fit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b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Print the summary</a:t>
            </a:r>
            <a:endParaRPr lang="en-US" sz="32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32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</a:t>
            </a:r>
            <a:r>
              <a:rPr lang="en-US" sz="32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.summary</a:t>
            </a:r>
            <a:r>
              <a:rPr lang="en-US" sz="32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2782140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98CB8B5-CD12-48F1-BEBC-84D54D4B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623" y="2806319"/>
            <a:ext cx="18976753" cy="995501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1D0C4253-64EF-43F4-ABCA-D10F2643D35D}"/>
              </a:ext>
            </a:extLst>
          </p:cNvPr>
          <p:cNvSpPr/>
          <p:nvPr/>
        </p:nvSpPr>
        <p:spPr>
          <a:xfrm>
            <a:off x="7868655" y="6548495"/>
            <a:ext cx="2478504" cy="3224463"/>
          </a:xfrm>
          <a:prstGeom prst="rect">
            <a:avLst/>
          </a:prstGeom>
          <a:noFill/>
          <a:ln w="50800" cap="flat">
            <a:solidFill>
              <a:srgbClr val="FEBC49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430DF3-DEC2-43B7-8272-F4B529425D80}"/>
              </a:ext>
            </a:extLst>
          </p:cNvPr>
          <p:cNvSpPr/>
          <p:nvPr/>
        </p:nvSpPr>
        <p:spPr>
          <a:xfrm>
            <a:off x="14774515" y="6548494"/>
            <a:ext cx="2984096" cy="3224463"/>
          </a:xfrm>
          <a:prstGeom prst="rect">
            <a:avLst/>
          </a:prstGeom>
          <a:noFill/>
          <a:ln w="50800" cap="flat">
            <a:solidFill>
              <a:srgbClr val="FEBC49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2AFFEC9-CD10-42C8-BC1E-0279A6BB45D1}"/>
              </a:ext>
            </a:extLst>
          </p:cNvPr>
          <p:cNvSpPr/>
          <p:nvPr/>
        </p:nvSpPr>
        <p:spPr>
          <a:xfrm>
            <a:off x="10226841" y="11553632"/>
            <a:ext cx="6352675" cy="457200"/>
          </a:xfrm>
          <a:prstGeom prst="rect">
            <a:avLst/>
          </a:prstGeom>
          <a:noFill/>
          <a:ln w="50800" cap="flat">
            <a:solidFill>
              <a:srgbClr val="FEBC49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68C0CD-2BF0-44AA-A2BE-8C065AEF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 des linearen Modells</a:t>
            </a:r>
            <a:br>
              <a:rPr lang="de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219434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679D96A-57FC-BDC7-F4E3-D8711AA0D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8" t="23069" r="52582" b="36585"/>
          <a:stretch/>
        </p:blipFill>
        <p:spPr>
          <a:xfrm>
            <a:off x="5187366" y="2097088"/>
            <a:ext cx="14085469" cy="11110776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4B68C0CD-2BF0-44AA-A2BE-8C065AEF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Result of a linear Model</a:t>
            </a:r>
            <a:br>
              <a:rPr lang="en-US" noProof="0" dirty="0"/>
            </a:b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F226DB-C469-0D55-97B9-4FDB0EBB7F2A}"/>
              </a:ext>
            </a:extLst>
          </p:cNvPr>
          <p:cNvGrpSpPr/>
          <p:nvPr/>
        </p:nvGrpSpPr>
        <p:grpSpPr>
          <a:xfrm>
            <a:off x="1453566" y="7113867"/>
            <a:ext cx="8300034" cy="2411134"/>
            <a:chOff x="1453566" y="7113867"/>
            <a:chExt cx="8300034" cy="241113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1D0C4253-64EF-43F4-ABCA-D10F2643D35D}"/>
                </a:ext>
              </a:extLst>
            </p:cNvPr>
            <p:cNvSpPr/>
            <p:nvPr/>
          </p:nvSpPr>
          <p:spPr>
            <a:xfrm>
              <a:off x="8001000" y="7249185"/>
              <a:ext cx="1752600" cy="2275816"/>
            </a:xfrm>
            <a:prstGeom prst="rect">
              <a:avLst/>
            </a:prstGeom>
            <a:noFill/>
            <a:ln w="50800" cap="flat">
              <a:solidFill>
                <a:srgbClr val="FEBC49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C71CE3C9-6545-9CCB-6ACE-19C85DDC411F}"/>
                </a:ext>
              </a:extLst>
            </p:cNvPr>
            <p:cNvCxnSpPr>
              <a:cxnSpLocks/>
              <a:stCxn id="9" idx="3"/>
              <a:endCxn id="3" idx="1"/>
            </p:cNvCxnSpPr>
            <p:nvPr/>
          </p:nvCxnSpPr>
          <p:spPr>
            <a:xfrm>
              <a:off x="3619499" y="7652476"/>
              <a:ext cx="4381501" cy="734617"/>
            </a:xfrm>
            <a:prstGeom prst="straightConnector1">
              <a:avLst/>
            </a:prstGeom>
            <a:noFill/>
            <a:ln w="50800" cap="flat">
              <a:solidFill>
                <a:srgbClr val="FEBC49"/>
              </a:solidFill>
              <a:miter lim="400000"/>
              <a:tailEnd type="stealth" w="lg" len="lg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D342A5D-6021-557A-37BA-9368561388FF}"/>
                </a:ext>
              </a:extLst>
            </p:cNvPr>
            <p:cNvSpPr txBox="1"/>
            <p:nvPr/>
          </p:nvSpPr>
          <p:spPr>
            <a:xfrm>
              <a:off x="1453566" y="7113867"/>
              <a:ext cx="21659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/>
              <a:r>
                <a:rPr lang="en-US" sz="3200" noProof="0" dirty="0">
                  <a:solidFill>
                    <a:srgbClr val="FFC000"/>
                  </a:solidFill>
                </a:rPr>
                <a:t>Model parameters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ADA8A7D-8D8A-972B-072F-BAF81A3D5151}"/>
              </a:ext>
            </a:extLst>
          </p:cNvPr>
          <p:cNvGrpSpPr/>
          <p:nvPr/>
        </p:nvGrpSpPr>
        <p:grpSpPr>
          <a:xfrm>
            <a:off x="13487400" y="7249185"/>
            <a:ext cx="8599069" cy="3214806"/>
            <a:chOff x="8534400" y="7249185"/>
            <a:chExt cx="8599069" cy="3214806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204FC30-6A3C-7239-52C3-DBB3AA89B1A5}"/>
                </a:ext>
              </a:extLst>
            </p:cNvPr>
            <p:cNvSpPr/>
            <p:nvPr/>
          </p:nvSpPr>
          <p:spPr>
            <a:xfrm>
              <a:off x="8534400" y="7249185"/>
              <a:ext cx="1219200" cy="2275816"/>
            </a:xfrm>
            <a:prstGeom prst="rect">
              <a:avLst/>
            </a:prstGeom>
            <a:noFill/>
            <a:ln w="50800" cap="flat">
              <a:solidFill>
                <a:srgbClr val="FEBC49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89B4D10B-227E-2929-2556-FB606B56984B}"/>
                </a:ext>
              </a:extLst>
            </p:cNvPr>
            <p:cNvCxnSpPr>
              <a:cxnSpLocks/>
              <a:stCxn id="16" idx="1"/>
              <a:endCxn id="14" idx="3"/>
            </p:cNvCxnSpPr>
            <p:nvPr/>
          </p:nvCxnSpPr>
          <p:spPr>
            <a:xfrm flipH="1" flipV="1">
              <a:off x="9753600" y="8387093"/>
              <a:ext cx="5191023" cy="1538289"/>
            </a:xfrm>
            <a:prstGeom prst="straightConnector1">
              <a:avLst/>
            </a:prstGeom>
            <a:noFill/>
            <a:ln w="50800" cap="flat">
              <a:solidFill>
                <a:srgbClr val="FEBC49"/>
              </a:solidFill>
              <a:miter lim="400000"/>
              <a:tailEnd type="stealth" w="lg" len="lg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E437F34-E488-E99B-EF24-F49B4FE26B68}"/>
                </a:ext>
              </a:extLst>
            </p:cNvPr>
            <p:cNvSpPr txBox="1"/>
            <p:nvPr/>
          </p:nvSpPr>
          <p:spPr>
            <a:xfrm>
              <a:off x="14944623" y="9386773"/>
              <a:ext cx="218884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/>
              <a:r>
                <a:rPr lang="en-US" sz="3200" noProof="0" dirty="0">
                  <a:solidFill>
                    <a:srgbClr val="FFC000"/>
                  </a:solidFill>
                </a:rPr>
                <a:t>Significance at p&lt;.05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1170D6F-0AC2-87F0-99B8-4207EBC55192}"/>
              </a:ext>
            </a:extLst>
          </p:cNvPr>
          <p:cNvGrpSpPr/>
          <p:nvPr/>
        </p:nvGrpSpPr>
        <p:grpSpPr>
          <a:xfrm>
            <a:off x="11309934" y="2893132"/>
            <a:ext cx="11062386" cy="1569660"/>
            <a:chOff x="8534400" y="7041266"/>
            <a:chExt cx="11062386" cy="1569660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A6A9C11-277D-9FC0-B890-F7045F24224E}"/>
                </a:ext>
              </a:extLst>
            </p:cNvPr>
            <p:cNvSpPr/>
            <p:nvPr/>
          </p:nvSpPr>
          <p:spPr>
            <a:xfrm>
              <a:off x="8534400" y="7317909"/>
              <a:ext cx="5804586" cy="545327"/>
            </a:xfrm>
            <a:prstGeom prst="rect">
              <a:avLst/>
            </a:prstGeom>
            <a:noFill/>
            <a:ln w="50800" cap="flat">
              <a:solidFill>
                <a:srgbClr val="FEBC49"/>
              </a:solidFill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7DADA67C-9099-2265-002D-A284901758EB}"/>
                </a:ext>
              </a:extLst>
            </p:cNvPr>
            <p:cNvCxnSpPr>
              <a:cxnSpLocks/>
              <a:stCxn id="23" idx="1"/>
              <a:endCxn id="21" idx="3"/>
            </p:cNvCxnSpPr>
            <p:nvPr/>
          </p:nvCxnSpPr>
          <p:spPr>
            <a:xfrm flipH="1" flipV="1">
              <a:off x="14338986" y="7590573"/>
              <a:ext cx="2812656" cy="235523"/>
            </a:xfrm>
            <a:prstGeom prst="straightConnector1">
              <a:avLst/>
            </a:prstGeom>
            <a:noFill/>
            <a:ln w="50800" cap="flat">
              <a:solidFill>
                <a:srgbClr val="FEBC49"/>
              </a:solidFill>
              <a:miter lim="400000"/>
              <a:tailEnd type="stealth" w="lg" len="lg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31689D54-4CE3-CCC3-6CBF-7F035A8B3502}"/>
                </a:ext>
              </a:extLst>
            </p:cNvPr>
            <p:cNvSpPr txBox="1"/>
            <p:nvPr/>
          </p:nvSpPr>
          <p:spPr>
            <a:xfrm>
              <a:off x="17151642" y="7041266"/>
              <a:ext cx="244514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0" algn="ctr"/>
              <a:r>
                <a:rPr lang="en-US" sz="3200" noProof="0" dirty="0">
                  <a:solidFill>
                    <a:srgbClr val="FFC000"/>
                  </a:solidFill>
                </a:rPr>
                <a:t>Explained variance of the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3392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F51ACE-CC58-41EF-AACF-9CDA0D6F5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690" y="3310731"/>
            <a:ext cx="14302619" cy="7094538"/>
          </a:xfrm>
        </p:spPr>
        <p:txBody>
          <a:bodyPr>
            <a:normAutofit lnSpcReduction="10000"/>
          </a:bodyPr>
          <a:lstStyle/>
          <a:p>
            <a:pPr marL="1766888" lvl="1" indent="-1143000">
              <a:lnSpc>
                <a:spcPct val="100000"/>
              </a:lnSpc>
              <a:spcBef>
                <a:spcPts val="5000"/>
              </a:spcBef>
            </a:pPr>
            <a:r>
              <a:rPr lang="en-US" sz="5200" b="1" dirty="0"/>
              <a:t>Procedure for training machine learning algorithms</a:t>
            </a:r>
          </a:p>
          <a:p>
            <a:pPr marL="1766888" lvl="1" indent="-1143000">
              <a:lnSpc>
                <a:spcPct val="100000"/>
              </a:lnSpc>
              <a:spcBef>
                <a:spcPts val="5000"/>
              </a:spcBef>
            </a:pPr>
            <a:r>
              <a:rPr lang="en-US" sz="5200" b="1" dirty="0"/>
              <a:t>Definition of linear regression</a:t>
            </a:r>
          </a:p>
          <a:p>
            <a:pPr marL="1766888" lvl="1" indent="-1143000">
              <a:lnSpc>
                <a:spcPct val="100000"/>
              </a:lnSpc>
              <a:spcBef>
                <a:spcPts val="5000"/>
              </a:spcBef>
            </a:pPr>
            <a:r>
              <a:rPr lang="en-US" sz="5200" b="1" dirty="0"/>
              <a:t>Cost functions</a:t>
            </a:r>
          </a:p>
          <a:p>
            <a:pPr marL="1766888" lvl="1" indent="-1143000">
              <a:lnSpc>
                <a:spcPct val="100000"/>
              </a:lnSpc>
              <a:spcBef>
                <a:spcPts val="5000"/>
              </a:spcBef>
            </a:pPr>
            <a:r>
              <a:rPr lang="en-US" sz="5200" b="1" dirty="0"/>
              <a:t>Optimization functions</a:t>
            </a:r>
          </a:p>
          <a:p>
            <a:pPr marL="1766888" lvl="1" indent="-1143000">
              <a:lnSpc>
                <a:spcPct val="100000"/>
              </a:lnSpc>
              <a:spcBef>
                <a:spcPts val="5000"/>
              </a:spcBef>
            </a:pPr>
            <a:r>
              <a:rPr lang="en-US" sz="5200" b="1" dirty="0"/>
              <a:t>Testing your model on Kaggle</a:t>
            </a:r>
            <a:endParaRPr lang="de-DE" sz="5200" b="1" dirty="0"/>
          </a:p>
        </p:txBody>
      </p:sp>
    </p:spTree>
    <p:extLst>
      <p:ext uri="{BB962C8B-B14F-4D97-AF65-F5344CB8AC3E}">
        <p14:creationId xmlns:p14="http://schemas.microsoft.com/office/powerpoint/2010/main" val="4055259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ießtext">
            <a:extLst>
              <a:ext uri="{FF2B5EF4-FFF2-40B4-BE49-F238E27FC236}">
                <a16:creationId xmlns:a16="http://schemas.microsoft.com/office/drawing/2014/main" id="{E510A1DF-8F7C-4E5D-AA3F-7CAD3FBF41F9}"/>
              </a:ext>
            </a:extLst>
          </p:cNvPr>
          <p:cNvSpPr txBox="1"/>
          <p:nvPr/>
        </p:nvSpPr>
        <p:spPr>
          <a:xfrm>
            <a:off x="5082187" y="12294523"/>
            <a:ext cx="14219625" cy="984885"/>
          </a:xfrm>
          <a:prstGeom prst="rect">
            <a:avLst/>
          </a:prstGeom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587375" lvl="4" indent="-58738"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en-US" sz="3200" noProof="0" dirty="0" err="1">
                <a:solidFill>
                  <a:schemeClr val="bg1"/>
                </a:solidFill>
              </a:rPr>
              <a:t>DataCamp</a:t>
            </a:r>
            <a:r>
              <a:rPr lang="en-US" sz="3200" noProof="0" dirty="0">
                <a:solidFill>
                  <a:schemeClr val="bg1"/>
                </a:solidFill>
              </a:rPr>
              <a:t> tutorial on linear regression: </a:t>
            </a:r>
            <a:r>
              <a:rPr lang="en-US" sz="3200" noProof="0" dirty="0">
                <a:solidFill>
                  <a:schemeClr val="bg1"/>
                </a:solidFill>
                <a:hlinkClick r:id="rId3"/>
              </a:rPr>
              <a:t>https://www.datacamp.com/tutorial/essentials-linear-regression-python</a:t>
            </a:r>
            <a:r>
              <a:rPr lang="en-US" sz="3200" noProof="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A456754-E52C-434F-BFDC-A260ED7D6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Regression Metrics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75322D-FC92-4436-ABF4-2BF6CB744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399" y="3212545"/>
            <a:ext cx="22131867" cy="87026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p-Value</a:t>
            </a:r>
          </a:p>
          <a:p>
            <a:r>
              <a:rPr lang="en-US" sz="3900" dirty="0"/>
              <a:t>Significance value</a:t>
            </a:r>
          </a:p>
          <a:p>
            <a:r>
              <a:rPr lang="en-US" sz="3900" dirty="0"/>
              <a:t>Probability that the corresponding value in the regression is equal to zero.</a:t>
            </a:r>
          </a:p>
          <a:p>
            <a:r>
              <a:rPr lang="en-US" sz="3900" dirty="0"/>
              <a:t>Values below 0.05 (equivalent to 5%) are usually considered significant.</a:t>
            </a:r>
            <a:endParaRPr lang="de-DE" sz="39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(</a:t>
            </a:r>
            <a:r>
              <a:rPr lang="en-US" noProof="0" dirty="0"/>
              <a:t>Adjusted</a:t>
            </a:r>
            <a:r>
              <a:rPr lang="de-DE" dirty="0"/>
              <a:t>) R²</a:t>
            </a:r>
          </a:p>
          <a:p>
            <a:r>
              <a:rPr lang="en-US" sz="3900" dirty="0"/>
              <a:t>Metric for assessing the quality of a regression</a:t>
            </a:r>
          </a:p>
          <a:p>
            <a:pPr>
              <a:lnSpc>
                <a:spcPct val="110000"/>
              </a:lnSpc>
            </a:pPr>
            <a:r>
              <a:rPr lang="en-US" sz="3900" dirty="0"/>
              <a:t>Value between 0 and 1, representing the proportion of explained variation (1 corresponds to 100%):</a:t>
            </a:r>
            <a:endParaRPr lang="de-DE" sz="3900" dirty="0"/>
          </a:p>
          <a:p>
            <a:endParaRPr lang="de-DE" sz="3900" dirty="0"/>
          </a:p>
          <a:p>
            <a:r>
              <a:rPr lang="en-US" sz="3900" dirty="0"/>
              <a:t>The adjusted R² penalizes the addition of extra variables/parameters.</a:t>
            </a:r>
            <a:endParaRPr lang="de-DE" sz="3900" dirty="0"/>
          </a:p>
          <a:p>
            <a:pPr marL="0" indent="0">
              <a:buNone/>
            </a:pPr>
            <a:endParaRPr lang="en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B152DF9-FA66-443A-9CA2-62250E51460E}"/>
                  </a:ext>
                </a:extLst>
              </p:cNvPr>
              <p:cNvSpPr txBox="1"/>
              <p:nvPr/>
            </p:nvSpPr>
            <p:spPr>
              <a:xfrm>
                <a:off x="8125179" y="9657913"/>
                <a:ext cx="5642810" cy="10520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de-DE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Overpass Heavy"/>
                            </a:rPr>
                          </m:ctrlPr>
                        </m:sSupPr>
                        <m:e>
                          <m:r>
                            <a:rPr kumimoji="0" lang="de-DE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Overpass Heavy"/>
                            </a:rPr>
                            <m:t>𝑹</m:t>
                          </m:r>
                        </m:e>
                        <m:sup>
                          <m:r>
                            <a:rPr kumimoji="0" lang="de-DE" sz="3600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Overpass Heavy"/>
                            </a:rPr>
                            <m:t>𝟐</m:t>
                          </m:r>
                        </m:sup>
                      </m:sSup>
                      <m:r>
                        <a:rPr kumimoji="0" lang="de-DE" sz="3600" b="1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Overpass Heavy"/>
                        </a:rPr>
                        <m:t>=</m:t>
                      </m:r>
                      <m:f>
                        <m:fPr>
                          <m:ctrlPr>
                            <a:rPr kumimoji="0" lang="de-DE" sz="36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Overpass Heavy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3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Erkl</m:t>
                          </m:r>
                          <m:r>
                            <a:rPr lang="de-DE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ä</m:t>
                          </m:r>
                          <m:r>
                            <m:rPr>
                              <m:sty m:val="p"/>
                            </m:rPr>
                            <a:rPr lang="de-DE" sz="3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rte</m:t>
                          </m:r>
                          <m:r>
                            <a:rPr lang="de-DE" sz="3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de-DE" sz="3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Varianz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de-DE" sz="36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bg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Overpass Heavy"/>
                            </a:rPr>
                            <m:t>Gesamtvarianz</m:t>
                          </m:r>
                        </m:den>
                      </m:f>
                    </m:oMath>
                  </m:oMathPara>
                </a14:m>
                <a:endParaRPr kumimoji="0" lang="en-DE" sz="440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sym typeface="Overpass Heavy"/>
                </a:endParaRPr>
              </a:p>
            </p:txBody>
          </p:sp>
        </mc:Choice>
        <mc:Fallback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6B152DF9-FA66-443A-9CA2-62250E514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179" y="9657913"/>
                <a:ext cx="5642810" cy="1052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7382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CA7C5-2A1A-4E7E-8F05-107034FA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Breakout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EA511F-4E6D-47B9-A476-6668E7E86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722914"/>
            <a:ext cx="21031200" cy="8631012"/>
          </a:xfrm>
        </p:spPr>
        <p:txBody>
          <a:bodyPr>
            <a:normAutofit/>
          </a:bodyPr>
          <a:lstStyle/>
          <a:p>
            <a:r>
              <a:rPr lang="en-US" sz="6000" dirty="0"/>
              <a:t>Split your dataset into a training set from 01.07.2013 to 31.07.2017, a validation set from 01.08.2017 to 31.07.2018, and a test set from 01.08.2018 to 31.07.2019.</a:t>
            </a:r>
          </a:p>
          <a:p>
            <a:endParaRPr lang="en-US" sz="6000" dirty="0"/>
          </a:p>
          <a:p>
            <a:r>
              <a:rPr lang="en-US" sz="6000" dirty="0"/>
              <a:t>Define a very simple linear model equation and conduct a linear regression using your training data.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318570440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68B3C1-D915-72CC-A748-29F5EF36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Example Prediction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0AEBF1D-17F3-3B63-05C9-94E59E058AE1}"/>
              </a:ext>
            </a:extLst>
          </p:cNvPr>
          <p:cNvSpPr txBox="1">
            <a:spLocks/>
          </p:cNvSpPr>
          <p:nvPr/>
        </p:nvSpPr>
        <p:spPr>
          <a:xfrm>
            <a:off x="1676400" y="3651249"/>
            <a:ext cx="21031200" cy="708557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892175" indent="-892175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§"/>
              <a:defRPr sz="5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1pPr>
            <a:lvl2pPr marL="1516063" indent="-601663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48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40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Create a new house with the following features</a:t>
            </a:r>
            <a:endParaRPr lang="en-US" sz="4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new_house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40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DataFrame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'sqft_lot15'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en-US" sz="4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5000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],  </a:t>
            </a:r>
            <a:r>
              <a:rPr lang="en-US" sz="4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Square footage of lot</a:t>
            </a:r>
            <a:endParaRPr lang="en-US" sz="4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'condition'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[</a:t>
            </a:r>
            <a:r>
              <a:rPr lang="en-US" sz="4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      </a:t>
            </a:r>
            <a:r>
              <a:rPr lang="en-US" sz="4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Overall condition of the house</a:t>
            </a:r>
            <a:endParaRPr lang="en-US" sz="4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Use the model to predict the price of the new house</a:t>
            </a:r>
            <a:endParaRPr lang="en-US" sz="40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predicted_price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</a:t>
            </a:r>
            <a:r>
              <a:rPr lang="en-US" sz="40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.predict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new_house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en-US" sz="40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"The</a:t>
            </a:r>
            <a:r>
              <a:rPr lang="en-US" sz="4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predicted price for the new house is: </a:t>
            </a:r>
            <a:r>
              <a:rPr lang="en-US" sz="4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predicted_price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40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577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DABE0C-AE18-97CA-7159-05EA7454CF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76425" y="1055687"/>
            <a:ext cx="20631150" cy="11604625"/>
          </a:xfrm>
        </p:spPr>
      </p:pic>
    </p:spTree>
    <p:extLst>
      <p:ext uri="{BB962C8B-B14F-4D97-AF65-F5344CB8AC3E}">
        <p14:creationId xmlns:p14="http://schemas.microsoft.com/office/powerpoint/2010/main" val="399823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DABE0C-AE18-97CA-7159-05EA7454CF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6425" y="1055687"/>
            <a:ext cx="20631150" cy="11604625"/>
          </a:xfrm>
        </p:spPr>
      </p:pic>
    </p:spTree>
    <p:extLst>
      <p:ext uri="{BB962C8B-B14F-4D97-AF65-F5344CB8AC3E}">
        <p14:creationId xmlns:p14="http://schemas.microsoft.com/office/powerpoint/2010/main" val="13480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DABE0C-AE18-97CA-7159-05EA7454CF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6425" y="1055687"/>
            <a:ext cx="20631150" cy="11604625"/>
          </a:xfrm>
        </p:spPr>
      </p:pic>
    </p:spTree>
    <p:extLst>
      <p:ext uri="{BB962C8B-B14F-4D97-AF65-F5344CB8AC3E}">
        <p14:creationId xmlns:p14="http://schemas.microsoft.com/office/powerpoint/2010/main" val="11875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9DABE0C-AE18-97CA-7159-05EA7454CFE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6425" y="1055687"/>
            <a:ext cx="20631150" cy="11604625"/>
          </a:xfrm>
        </p:spPr>
      </p:pic>
    </p:spTree>
    <p:extLst>
      <p:ext uri="{BB962C8B-B14F-4D97-AF65-F5344CB8AC3E}">
        <p14:creationId xmlns:p14="http://schemas.microsoft.com/office/powerpoint/2010/main" val="818094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48D09-4B62-7795-4AA4-21FC6500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D24293-8D77-C6CF-CF27-698EDF5A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Breakout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F46EA8-5681-B4F0-C5E9-3EC719C82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722914"/>
            <a:ext cx="21031200" cy="86310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sz="6000" dirty="0"/>
              <a:t>Create an account on</a:t>
            </a:r>
            <a:r>
              <a:rPr lang="de-DE" sz="6000" dirty="0"/>
              <a:t> </a:t>
            </a:r>
            <a:r>
              <a:rPr lang="de-DE" sz="6000" dirty="0">
                <a:hlinkClick r:id="rId3"/>
              </a:rPr>
              <a:t>Kaggle</a:t>
            </a:r>
            <a:r>
              <a:rPr lang="de-DE" sz="6000" dirty="0"/>
              <a:t> </a:t>
            </a:r>
            <a:r>
              <a:rPr lang="en-US" sz="6000" dirty="0"/>
              <a:t>(using the same email address you used for EduHub)</a:t>
            </a:r>
            <a:r>
              <a:rPr lang="de-DE" sz="6000" dirty="0"/>
              <a:t>.</a:t>
            </a:r>
          </a:p>
          <a:p>
            <a:pPr>
              <a:lnSpc>
                <a:spcPct val="100000"/>
              </a:lnSpc>
              <a:spcBef>
                <a:spcPts val="5000"/>
              </a:spcBef>
            </a:pPr>
            <a:endParaRPr lang="de-DE" sz="6000" dirty="0"/>
          </a:p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sz="6000" dirty="0"/>
              <a:t>Use your simple linear model to make a prediction for the test dataset and evaluate it on Kaggle here:</a:t>
            </a:r>
            <a:br>
              <a:rPr lang="en-US" sz="6000" dirty="0"/>
            </a:br>
            <a:r>
              <a:rPr lang="en-US" sz="6000" dirty="0">
                <a:hlinkClick r:id="rId4"/>
              </a:rPr>
              <a:t>https://www.kaggle.com/competitions/bakery-sales-prediction-summer-2025/</a:t>
            </a:r>
            <a:r>
              <a:rPr lang="en-US" sz="6000" dirty="0"/>
              <a:t> 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(Ensure that the number of rows and the defined IDs match those in the </a:t>
            </a:r>
            <a:r>
              <a:rPr lang="en-US" sz="6000" dirty="0" err="1">
                <a:hlinkClick r:id="rId5"/>
              </a:rPr>
              <a:t>sample_submission</a:t>
            </a:r>
            <a:r>
              <a:rPr lang="en-US" sz="6000" dirty="0"/>
              <a:t> file!)</a:t>
            </a:r>
          </a:p>
        </p:txBody>
      </p:sp>
    </p:spTree>
    <p:extLst>
      <p:ext uri="{BB962C8B-B14F-4D97-AF65-F5344CB8AC3E}">
        <p14:creationId xmlns:p14="http://schemas.microsoft.com/office/powerpoint/2010/main" val="4001548744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79D46-7D39-C7BB-A853-1738A2BF8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Diskussion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E685C6-32A0-479F-5E21-C20B53D20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Was für einen Datensatz benötige ich, um eine Vorhersage für die Umsätze der Bäckerei zu erstellen, wenn der Tag nicht im Trainingsdatensatz ist, sondern in der Zukunft liegt?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81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4E1138-2DE1-2B1D-17C8-0E408E71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199177-58AE-4D26-9B14-2F0A1D91B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060095"/>
            <a:ext cx="21031200" cy="686752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Should be easy to implement, with a reasonable chance of delivering decent results and a very low risk of overfitting.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Should be interpretable to improve understanding of the data and enable better feature engineering.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9E17E9F-F5B4-D966-F04B-B82A59F569DC}"/>
              </a:ext>
            </a:extLst>
          </p:cNvPr>
          <p:cNvSpPr txBox="1"/>
          <p:nvPr/>
        </p:nvSpPr>
        <p:spPr>
          <a:xfrm>
            <a:off x="7231207" y="12031642"/>
            <a:ext cx="154763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3888" indent="-623888"/>
            <a:r>
              <a:rPr lang="en-US" sz="2800" dirty="0" err="1">
                <a:solidFill>
                  <a:schemeClr val="bg1"/>
                </a:solidFill>
                <a:effectLst/>
              </a:rPr>
              <a:t>Ameisen</a:t>
            </a:r>
            <a:r>
              <a:rPr lang="en-US" sz="2800" dirty="0">
                <a:solidFill>
                  <a:schemeClr val="bg1"/>
                </a:solidFill>
                <a:effectLst/>
              </a:rPr>
              <a:t>, E. (2018, March 6). </a:t>
            </a:r>
            <a:r>
              <a:rPr lang="en-US" sz="2800" i="1" dirty="0">
                <a:solidFill>
                  <a:schemeClr val="bg1"/>
                </a:solidFill>
                <a:effectLst/>
              </a:rPr>
              <a:t>Always start with a stupid model, no exceptions.</a:t>
            </a:r>
            <a:r>
              <a:rPr lang="en-US" sz="2800" dirty="0">
                <a:solidFill>
                  <a:schemeClr val="bg1"/>
                </a:solidFill>
                <a:effectLst/>
              </a:rPr>
              <a:t> Medium. </a:t>
            </a:r>
            <a:r>
              <a:rPr lang="en-US" sz="2800" dirty="0">
                <a:solidFill>
                  <a:schemeClr val="bg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https://blog.insightdatascience.com/always-start-with-a-stupid-model-no-exceptions-3a22314b9aaa</a:t>
            </a:r>
            <a:endParaRPr lang="en-US" sz="28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951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423D22-A121-4647-A42A-E958D1EA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Models for Machine Learning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2472C6-8583-4753-9AA7-DDC88EA4F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040590"/>
            <a:ext cx="21031200" cy="8702676"/>
          </a:xfrm>
        </p:spPr>
        <p:txBody>
          <a:bodyPr/>
          <a:lstStyle/>
          <a:p>
            <a:pPr marL="0" indent="0">
              <a:spcBef>
                <a:spcPts val="1800"/>
              </a:spcBef>
              <a:buNone/>
            </a:pPr>
            <a:r>
              <a:rPr lang="en-US" sz="6000" dirty="0"/>
              <a:t>Covered in this course:</a:t>
            </a:r>
          </a:p>
          <a:p>
            <a:pPr marL="0" indent="0">
              <a:spcBef>
                <a:spcPts val="1800"/>
              </a:spcBef>
              <a:buNone/>
            </a:pPr>
            <a:endParaRPr lang="en-US" sz="6000" dirty="0"/>
          </a:p>
          <a:p>
            <a:pPr marL="2333625">
              <a:spcBef>
                <a:spcPts val="1800"/>
              </a:spcBef>
            </a:pPr>
            <a:r>
              <a:rPr lang="en-US" sz="6000" dirty="0"/>
              <a:t>Linear model</a:t>
            </a:r>
          </a:p>
          <a:p>
            <a:pPr marL="2333625">
              <a:spcBef>
                <a:spcPts val="1800"/>
              </a:spcBef>
            </a:pPr>
            <a:endParaRPr lang="en-US" sz="6000" dirty="0"/>
          </a:p>
          <a:p>
            <a:pPr marL="2333625">
              <a:spcBef>
                <a:spcPts val="1800"/>
              </a:spcBef>
            </a:pPr>
            <a:r>
              <a:rPr lang="en-US" sz="6000" dirty="0"/>
              <a:t>Neural network</a:t>
            </a:r>
          </a:p>
          <a:p>
            <a:pPr marL="2333625">
              <a:spcBef>
                <a:spcPts val="1800"/>
              </a:spcBef>
            </a:pPr>
            <a:endParaRPr lang="en-US" sz="6000" dirty="0"/>
          </a:p>
          <a:p>
            <a:pPr marL="2333625">
              <a:spcBef>
                <a:spcPts val="1800"/>
              </a:spcBef>
            </a:pPr>
            <a:r>
              <a:rPr lang="en-US" sz="6000" dirty="0"/>
              <a:t>(Support vector machine)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129774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077B5-F243-4D0A-BF73-E3EF1864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Learning resources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2B90D5-583E-459D-B2DB-42456FB3F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087960"/>
            <a:ext cx="21031200" cy="68835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sz="6000" dirty="0"/>
              <a:t>Watch the videos in the section </a:t>
            </a:r>
            <a:r>
              <a:rPr lang="de-DE" sz="6000" dirty="0">
                <a:hlinkClick r:id="rId3"/>
              </a:rPr>
              <a:t>„The </a:t>
            </a:r>
            <a:r>
              <a:rPr lang="de-DE" sz="6000" dirty="0" err="1">
                <a:hlinkClick r:id="rId3"/>
              </a:rPr>
              <a:t>problem</a:t>
            </a:r>
            <a:r>
              <a:rPr lang="de-DE" sz="6000" dirty="0">
                <a:hlinkClick r:id="rId3"/>
              </a:rPr>
              <a:t> of </a:t>
            </a:r>
            <a:r>
              <a:rPr lang="de-DE" sz="6000" dirty="0" err="1">
                <a:hlinkClick r:id="rId3"/>
              </a:rPr>
              <a:t>overfitting</a:t>
            </a:r>
            <a:r>
              <a:rPr lang="de-DE" sz="6000" dirty="0">
                <a:hlinkClick r:id="rId3"/>
              </a:rPr>
              <a:t>“</a:t>
            </a:r>
            <a:r>
              <a:rPr lang="de-DE" sz="6000" dirty="0"/>
              <a:t> </a:t>
            </a:r>
            <a:r>
              <a:rPr lang="en-US" sz="6000" dirty="0"/>
              <a:t>from Week 3 of the course Supervised Machine Learning: Regression and Classification on Coursera.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558815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130AE4-544C-4999-AFD1-114911FF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FE0D0E-8B2B-427B-B6C4-DB781F17F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381377"/>
            <a:ext cx="21031200" cy="960437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dirty="0"/>
              <a:t>Split your dataset into a training set from 01.07.2013 to 31.07.2017, a validation set from 01.08.2017 to 31.07.2018, and a test set from 01.08.2018 to 31.07.2019.</a:t>
            </a:r>
          </a:p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dirty="0"/>
              <a:t>Create an account on</a:t>
            </a:r>
            <a:r>
              <a:rPr lang="de-DE" dirty="0"/>
              <a:t> </a:t>
            </a:r>
            <a:r>
              <a:rPr lang="de-DE" dirty="0">
                <a:hlinkClick r:id="rId3"/>
              </a:rPr>
              <a:t>Kaggle</a:t>
            </a:r>
            <a:r>
              <a:rPr lang="de-DE" dirty="0"/>
              <a:t> </a:t>
            </a:r>
            <a:r>
              <a:rPr lang="en-US" dirty="0"/>
              <a:t>(using the same email address you used for EduHub)</a:t>
            </a:r>
            <a:r>
              <a:rPr lang="de-DE" dirty="0"/>
              <a:t>.</a:t>
            </a:r>
          </a:p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dirty="0"/>
              <a:t>Use a simple linear model to make a prediction for the test dataset and evaluate it </a:t>
            </a:r>
            <a:r>
              <a:rPr lang="en-US" dirty="0">
                <a:hlinkClick r:id="rId4"/>
              </a:rPr>
              <a:t>here</a:t>
            </a:r>
            <a:r>
              <a:rPr lang="en-US" dirty="0"/>
              <a:t> on Kaggle. (Ensure that the number of rows and the defined IDs match those in the </a:t>
            </a:r>
            <a:r>
              <a:rPr lang="en-US" dirty="0" err="1">
                <a:hlinkClick r:id="rId4"/>
              </a:rPr>
              <a:t>sample_submission</a:t>
            </a:r>
            <a:r>
              <a:rPr lang="en-US" dirty="0"/>
              <a:t> file!)</a:t>
            </a:r>
          </a:p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dirty="0"/>
              <a:t>Further enrich the dataset with additional variables that may be relevant for estimating revenue and formulate a linear model equation that maximizes the adjusted R² for your training dataset.</a:t>
            </a:r>
          </a:p>
          <a:p>
            <a:pPr>
              <a:lnSpc>
                <a:spcPct val="100000"/>
              </a:lnSpc>
              <a:spcBef>
                <a:spcPts val="5000"/>
              </a:spcBef>
            </a:pPr>
            <a:r>
              <a:rPr lang="en-US" dirty="0"/>
              <a:t>Document the linear regression calculations in the “Baseline Model” directory of your team repository.</a:t>
            </a:r>
            <a:endParaRPr lang="de-DE" dirty="0"/>
          </a:p>
          <a:p>
            <a:pPr>
              <a:lnSpc>
                <a:spcPct val="100000"/>
              </a:lnSpc>
              <a:spcBef>
                <a:spcPts val="500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1967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ildergebnis für remote and local repositories">
            <a:extLst>
              <a:ext uri="{FF2B5EF4-FFF2-40B4-BE49-F238E27FC236}">
                <a16:creationId xmlns:a16="http://schemas.microsoft.com/office/drawing/2014/main" id="{7B82A1FD-1E20-4D8C-B4CA-9BAE76EEF7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7689" y="6643689"/>
            <a:ext cx="428626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de-DE" sz="2532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8A1E268-7E3A-4AA9-B6DE-A187848B9C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"/>
          <a:stretch/>
        </p:blipFill>
        <p:spPr>
          <a:xfrm>
            <a:off x="3047999" y="2485691"/>
            <a:ext cx="18288000" cy="65151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08A3F0-8613-45C9-B884-DCFED6184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887" y="9837455"/>
            <a:ext cx="17040225" cy="23812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CF06491-82EA-4CF4-A120-ACE030F3162F}"/>
              </a:ext>
            </a:extLst>
          </p:cNvPr>
          <p:cNvSpPr txBox="1"/>
          <p:nvPr/>
        </p:nvSpPr>
        <p:spPr>
          <a:xfrm>
            <a:off x="13272934" y="12701426"/>
            <a:ext cx="925882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28650" indent="-628650">
              <a:tabLst>
                <a:tab pos="7239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</a:rPr>
              <a:t>Computer Science Engineering. (2017). </a:t>
            </a:r>
            <a:r>
              <a:rPr lang="en-US" sz="2000" i="1" dirty="0">
                <a:solidFill>
                  <a:schemeClr val="bg1"/>
                </a:solidFill>
                <a:effectLst/>
              </a:rPr>
              <a:t>3.4.1 The Problem of Overfitting by Andrew Ng</a:t>
            </a:r>
            <a:r>
              <a:rPr lang="en-US" sz="2000" dirty="0">
                <a:solidFill>
                  <a:schemeClr val="bg1"/>
                </a:solidFill>
                <a:effectLst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Abgerufen</a:t>
            </a:r>
            <a:r>
              <a:rPr lang="en-US" sz="2000" dirty="0">
                <a:solidFill>
                  <a:schemeClr val="bg1"/>
                </a:solidFill>
                <a:effectLst/>
              </a:rPr>
              <a:t> von </a:t>
            </a:r>
            <a:r>
              <a:rPr lang="en-US" sz="2000" dirty="0">
                <a:solidFill>
                  <a:schemeClr val="bg1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https://www.youtube.com/watch?v=OSd30QGMl88</a:t>
            </a:r>
            <a:endParaRPr lang="en-US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A67B24-9399-4863-AABC-2A3A9B74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Overfitting</a:t>
            </a:r>
            <a:br>
              <a:rPr lang="de-DE" dirty="0"/>
            </a:b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926811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ildergebnis für remote and local repositories">
            <a:extLst>
              <a:ext uri="{FF2B5EF4-FFF2-40B4-BE49-F238E27FC236}">
                <a16:creationId xmlns:a16="http://schemas.microsoft.com/office/drawing/2014/main" id="{7B82A1FD-1E20-4D8C-B4CA-9BAE76EEF7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7689" y="6643689"/>
            <a:ext cx="428626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de-DE" sz="2532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176666-31B3-4692-935D-14A377D9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overfitting</a:t>
            </a:r>
            <a:br>
              <a:rPr lang="de-DE" dirty="0"/>
            </a:br>
            <a:endParaRPr lang="en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59388D-92AD-4E54-A1FB-CCD1C1E0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20" y="2377461"/>
            <a:ext cx="20432160" cy="1077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6987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ildergebnis für remote and local repositories">
            <a:extLst>
              <a:ext uri="{FF2B5EF4-FFF2-40B4-BE49-F238E27FC236}">
                <a16:creationId xmlns:a16="http://schemas.microsoft.com/office/drawing/2014/main" id="{7B82A1FD-1E20-4D8C-B4CA-9BAE76EEF7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7689" y="6643689"/>
            <a:ext cx="428626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de-DE" sz="2532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4208196-8E98-49B1-AF97-A75AA323C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" t="44111" r="5638" b="15654"/>
          <a:stretch/>
        </p:blipFill>
        <p:spPr>
          <a:xfrm>
            <a:off x="3981450" y="7278793"/>
            <a:ext cx="16421100" cy="3905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EF41B4-0939-44D2-9317-2FB6AED3F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" t="14081" r="5638" b="54319"/>
          <a:stretch/>
        </p:blipFill>
        <p:spPr>
          <a:xfrm>
            <a:off x="3981450" y="4179967"/>
            <a:ext cx="16421100" cy="306705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D6DE77-52B6-481C-AFC3-A7582915D28D}"/>
              </a:ext>
            </a:extLst>
          </p:cNvPr>
          <p:cNvSpPr txBox="1"/>
          <p:nvPr/>
        </p:nvSpPr>
        <p:spPr>
          <a:xfrm>
            <a:off x="12406315" y="12631806"/>
            <a:ext cx="1148715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628650" indent="-628650">
              <a:tabLst>
                <a:tab pos="723900" algn="l"/>
              </a:tabLst>
            </a:pPr>
            <a:r>
              <a:rPr lang="en-US" sz="2000" dirty="0">
                <a:solidFill>
                  <a:schemeClr val="bg1"/>
                </a:solidFill>
                <a:effectLst/>
              </a:rPr>
              <a:t>Computer Science Engineering. (2017). </a:t>
            </a:r>
            <a:r>
              <a:rPr lang="en-US" sz="2000" i="1" dirty="0">
                <a:solidFill>
                  <a:schemeClr val="bg1"/>
                </a:solidFill>
                <a:effectLst/>
              </a:rPr>
              <a:t>3.4.1 The Problem of Overfitting by Andrew Ng</a:t>
            </a:r>
            <a:r>
              <a:rPr lang="en-US" sz="2000" dirty="0">
                <a:solidFill>
                  <a:schemeClr val="bg1"/>
                </a:solidFill>
                <a:effectLst/>
              </a:rPr>
              <a:t>.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Abgerufen</a:t>
            </a:r>
            <a:r>
              <a:rPr lang="en-US" sz="2000" dirty="0">
                <a:solidFill>
                  <a:schemeClr val="bg1"/>
                </a:solidFill>
                <a:effectLst/>
              </a:rPr>
              <a:t> von </a:t>
            </a:r>
            <a:r>
              <a:rPr lang="en-US" sz="2000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https://www.youtube.com/watch?v=OSd30QGMl88</a:t>
            </a:r>
            <a:endParaRPr lang="en-US" sz="2000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610A615-2C6E-4003-873C-6DFAF9DF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Strategien zur Vermeidung von </a:t>
            </a:r>
            <a:r>
              <a:rPr lang="de-DE" dirty="0" err="1"/>
              <a:t>Overfitting</a:t>
            </a:r>
            <a:endParaRPr lang="en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C8DAFD-6849-4691-B041-975241100F7B}"/>
              </a:ext>
            </a:extLst>
          </p:cNvPr>
          <p:cNvSpPr/>
          <p:nvPr/>
        </p:nvSpPr>
        <p:spPr>
          <a:xfrm>
            <a:off x="13480026" y="6371303"/>
            <a:ext cx="4454013" cy="701012"/>
          </a:xfrm>
          <a:prstGeom prst="rect">
            <a:avLst/>
          </a:prstGeom>
          <a:solidFill>
            <a:schemeClr val="bg1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006396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ildergebnis für remote and local repositories">
            <a:extLst>
              <a:ext uri="{FF2B5EF4-FFF2-40B4-BE49-F238E27FC236}">
                <a16:creationId xmlns:a16="http://schemas.microsoft.com/office/drawing/2014/main" id="{7B82A1FD-1E20-4D8C-B4CA-9BAE76EEF7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77689" y="6643689"/>
            <a:ext cx="428626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de-DE" sz="2532">
              <a:solidFill>
                <a:schemeClr val="bg1"/>
              </a:solidFill>
            </a:endParaRPr>
          </a:p>
        </p:txBody>
      </p:sp>
      <p:sp>
        <p:nvSpPr>
          <p:cNvPr id="6" name="Shape 160">
            <a:extLst>
              <a:ext uri="{FF2B5EF4-FFF2-40B4-BE49-F238E27FC236}">
                <a16:creationId xmlns:a16="http://schemas.microsoft.com/office/drawing/2014/main" id="{C066340F-FF87-4693-9E1C-2BC06264DA02}"/>
              </a:ext>
            </a:extLst>
          </p:cNvPr>
          <p:cNvSpPr/>
          <p:nvPr/>
        </p:nvSpPr>
        <p:spPr>
          <a:xfrm>
            <a:off x="1676400" y="2794506"/>
            <a:ext cx="20021348" cy="1456809"/>
          </a:xfrm>
          <a:prstGeom prst="rect">
            <a:avLst/>
          </a:prstGeom>
          <a:extLst>
            <a:ext uri="{C572A759-6A51-4108-AA02-DFA0A04FC94B}">
              <ma14:wrappingTextBoxFlag xmlns:lc="http://schemas.openxmlformats.org/drawingml/2006/lockedCanvas"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714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1pPr>
            <a:lvl2pPr marL="0" marR="0" indent="3000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2pPr>
            <a:lvl3pPr marL="0" marR="0" indent="5286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3pPr>
            <a:lvl4pPr marL="0" marR="0" indent="7572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4pPr>
            <a:lvl5pPr marL="0" marR="0" indent="9858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5pPr>
            <a:lvl6pPr marL="0" marR="0" indent="12144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6pPr>
            <a:lvl7pPr marL="0" marR="0" indent="14430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7pPr>
            <a:lvl8pPr marL="0" marR="0" indent="16716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8pPr>
            <a:lvl9pPr marL="0" marR="0" indent="1900237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defRPr>
            </a:lvl9pPr>
          </a:lstStyle>
          <a:p>
            <a:r>
              <a:rPr lang="de-DE" sz="4400" dirty="0">
                <a:solidFill>
                  <a:schemeClr val="bg1"/>
                </a:solidFill>
                <a:latin typeface="Overpass Black" panose="00000A00000000000000" pitchFamily="2" charset="0"/>
              </a:rPr>
              <a:t>„Bestrafen“ der Verwendung von Variableninformation im Rahmen der Kostenfunktion</a:t>
            </a:r>
            <a:endParaRPr lang="de-DE" sz="4400" b="1" i="1" dirty="0">
              <a:solidFill>
                <a:schemeClr val="bg1"/>
              </a:solidFill>
              <a:latin typeface="Overpass Black" panose="00000A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D20D54F-9880-4A06-BADD-5714A61EACC8}"/>
                  </a:ext>
                </a:extLst>
              </p:cNvPr>
              <p:cNvSpPr/>
              <p:nvPr/>
            </p:nvSpPr>
            <p:spPr>
              <a:xfrm>
                <a:off x="1676400" y="9615344"/>
                <a:ext cx="20021347" cy="29009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714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1pPr>
                <a:lvl2pPr marL="0" marR="0" indent="3000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2pPr>
                <a:lvl3pPr marL="0" marR="0" indent="5286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3pPr>
                <a:lvl4pPr marL="0" marR="0" indent="7572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4pPr>
                <a:lvl5pPr marL="0" marR="0" indent="9858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5pPr>
                <a:lvl6pPr marL="0" marR="0" indent="12144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6pPr>
                <a:lvl7pPr marL="0" marR="0" indent="14430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7pPr>
                <a:lvl8pPr marL="0" marR="0" indent="16716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8pPr>
                <a:lvl9pPr marL="0" marR="0" indent="19002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9pPr>
              </a:lstStyle>
              <a:p>
                <a:r>
                  <a:rPr lang="de-DE" sz="44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Kostenfunktion mit Regularisierung</a:t>
                </a:r>
                <a:r>
                  <a:rPr lang="en-US" sz="44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DE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DE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DE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  <m:sub>
                                          <m: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𝟎</m:t>
                                              </m:r>
                                            </m:sub>
                                          </m:sSub>
                                          <m: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DE" sz="4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  <m:r>
                                            <a:rPr lang="en-DE" sz="4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</m:t>
                                          </m:r>
                                        </m:e>
                                      </m:d>
                                      <m:r>
                                        <a:rPr lang="en-DE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DE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DE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+…)</m:t>
                          </m:r>
                        </m:e>
                      </m:d>
                    </m:oMath>
                  </m:oMathPara>
                </a14:m>
                <a:endParaRPr lang="en-US" sz="4000" b="1" dirty="0">
                  <a:solidFill>
                    <a:schemeClr val="bg1"/>
                  </a:solidFill>
                  <a:latin typeface="Overpass Black" panose="00000A00000000000000" pitchFamily="2" charset="0"/>
                </a:endParaRPr>
              </a:p>
              <a:p>
                <a:pPr algn="r"/>
                <a:r>
                  <a:rPr lang="en-US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(</a:t>
                </a:r>
                <a:r>
                  <a:rPr lang="en-US" sz="3200" dirty="0" err="1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mit</a:t>
                </a:r>
                <a:r>
                  <a:rPr lang="en-US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DE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DE" sz="3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err="1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als</a:t>
                </a:r>
                <a:r>
                  <a:rPr lang="en-US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 </a:t>
                </a:r>
                <a:r>
                  <a:rPr lang="en-US" sz="3200" dirty="0" err="1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Regularisierungsparameter</a:t>
                </a:r>
                <a:r>
                  <a:rPr lang="en-US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)</a:t>
                </a:r>
                <a:endParaRPr lang="en-DE" sz="3200" dirty="0">
                  <a:solidFill>
                    <a:schemeClr val="bg1"/>
                  </a:solidFill>
                  <a:latin typeface="Overpass Black" panose="00000A00000000000000" pitchFamily="2" charset="0"/>
                </a:endParaRPr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DD20D54F-9880-4A06-BADD-5714A61EA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9615344"/>
                <a:ext cx="20021347" cy="2900922"/>
              </a:xfrm>
              <a:prstGeom prst="rect">
                <a:avLst/>
              </a:prstGeom>
              <a:blipFill>
                <a:blip r:embed="rId3"/>
                <a:stretch>
                  <a:fillRect l="-853" t="-4202" r="-761" b="-58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 160">
                <a:extLst>
                  <a:ext uri="{FF2B5EF4-FFF2-40B4-BE49-F238E27FC236}">
                    <a16:creationId xmlns:a16="http://schemas.microsoft.com/office/drawing/2014/main" id="{F6CF935D-9A5A-49A6-B266-FE7FB837AF25}"/>
                  </a:ext>
                </a:extLst>
              </p:cNvPr>
              <p:cNvSpPr/>
              <p:nvPr/>
            </p:nvSpPr>
            <p:spPr>
              <a:xfrm>
                <a:off x="1676400" y="5195822"/>
                <a:ext cx="20021348" cy="3180358"/>
              </a:xfrm>
              <a:prstGeom prst="rect">
                <a:avLst/>
              </a:prstGeom>
              <a:extLst>
                <a:ext uri="{C572A759-6A51-4108-AA02-DFA0A04FC94B}">
                  <ma14:wrappingTextBoxFlag xmlns:lc="http://schemas.openxmlformats.org/drawingml/2006/lockedCanvas" xmlns="" xmlns:ma14="http://schemas.microsoft.com/office/mac/drawingml/2011/main" val="1"/>
                </a:ext>
              </a:extLst>
            </p:spPr>
            <p:txBody>
              <a:bodyPr wrap="square" lIns="50800" tIns="50800" rIns="50800" bIns="50800" anchor="ctr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714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1pPr>
                <a:lvl2pPr marL="0" marR="0" indent="3000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2pPr>
                <a:lvl3pPr marL="0" marR="0" indent="5286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3pPr>
                <a:lvl4pPr marL="0" marR="0" indent="7572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4pPr>
                <a:lvl5pPr marL="0" marR="0" indent="9858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5pPr>
                <a:lvl6pPr marL="0" marR="0" indent="12144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6pPr>
                <a:lvl7pPr marL="0" marR="0" indent="14430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7pPr>
                <a:lvl8pPr marL="0" marR="0" indent="16716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8pPr>
                <a:lvl9pPr marL="0" marR="0" indent="1900237" algn="l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5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defRPr>
                </a:lvl9pPr>
              </a:lstStyle>
              <a:p>
                <a:r>
                  <a:rPr lang="de-DE" sz="44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Lineares Modell mit mehreren Variablen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DE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44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4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44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 und vielen möglichen weiteren:</a:t>
                </a:r>
                <a:endParaRPr lang="de-DE" sz="4000" b="1" i="1" dirty="0">
                  <a:solidFill>
                    <a:schemeClr val="bg1"/>
                  </a:solidFill>
                  <a:latin typeface="Overpass Black" panose="00000A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DE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DE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DE" sz="4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DE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DE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DE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DE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DE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DE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DE" sz="4000" b="1" dirty="0">
                  <a:solidFill>
                    <a:schemeClr val="bg1"/>
                  </a:solidFill>
                  <a:latin typeface="Overpass Black" panose="00000A00000000000000" pitchFamily="2" charset="0"/>
                </a:endParaRPr>
              </a:p>
              <a:p>
                <a:endParaRPr lang="de-DE" sz="4000" dirty="0">
                  <a:solidFill>
                    <a:schemeClr val="bg1"/>
                  </a:solidFill>
                  <a:latin typeface="Overpass Black" panose="00000A00000000000000" pitchFamily="2" charset="0"/>
                </a:endParaRPr>
              </a:p>
              <a:p>
                <a:pPr algn="r"/>
                <a:r>
                  <a:rPr lang="de-DE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(mit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DE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DE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3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DE" sz="3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DE" sz="32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de-DE" sz="3200" dirty="0">
                    <a:solidFill>
                      <a:schemeClr val="bg1"/>
                    </a:solidFill>
                    <a:latin typeface="Overpass Black" panose="00000A00000000000000" pitchFamily="2" charset="0"/>
                  </a:rPr>
                  <a:t> als den zu schätzenden Modellparametern)</a:t>
                </a:r>
              </a:p>
            </p:txBody>
          </p:sp>
        </mc:Choice>
        <mc:Fallback xmlns="">
          <p:sp>
            <p:nvSpPr>
              <p:cNvPr id="11" name="Shape 160">
                <a:extLst>
                  <a:ext uri="{FF2B5EF4-FFF2-40B4-BE49-F238E27FC236}">
                    <a16:creationId xmlns:a16="http://schemas.microsoft.com/office/drawing/2014/main" id="{F6CF935D-9A5A-49A6-B266-FE7FB837A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195822"/>
                <a:ext cx="20021348" cy="3180358"/>
              </a:xfrm>
              <a:prstGeom prst="rect">
                <a:avLst/>
              </a:prstGeom>
              <a:blipFill>
                <a:blip r:embed="rId4"/>
                <a:stretch>
                  <a:fillRect l="-1431" t="-3257" r="-974" b="-5747"/>
                </a:stretch>
              </a:blipFill>
              <a:extLst>
                <a:ext uri="{C572A759-6A51-4108-AA02-DFA0A04FC94B}">
                  <ma14:wrappingTextBoxFlag xmlns:ma14="http://schemas.microsoft.com/office/mac/drawingml/2011/main" xmlns="" xmlns:lc="http://schemas.openxmlformats.org/drawingml/2006/lockedCanvas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0798F5BC-94FB-46DE-BD39-246C23C0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Regularisierung</a:t>
            </a:r>
            <a:endParaRPr lang="en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5FC162-7092-4117-887C-D3A4AF603CF3}"/>
              </a:ext>
            </a:extLst>
          </p:cNvPr>
          <p:cNvSpPr/>
          <p:nvPr/>
        </p:nvSpPr>
        <p:spPr>
          <a:xfrm>
            <a:off x="14376337" y="10760149"/>
            <a:ext cx="5293896" cy="7868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BFC1B29-8287-48FF-9A2E-BFB49F4ECBEB}"/>
              </a:ext>
            </a:extLst>
          </p:cNvPr>
          <p:cNvSpPr/>
          <p:nvPr/>
        </p:nvSpPr>
        <p:spPr>
          <a:xfrm>
            <a:off x="14163685" y="11972261"/>
            <a:ext cx="7534061" cy="483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884605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E8D691-F073-4A27-9F80-7407CD612D80}"/>
                  </a:ext>
                </a:extLst>
              </p:cNvPr>
              <p:cNvSpPr txBox="1"/>
              <p:nvPr/>
            </p:nvSpPr>
            <p:spPr>
              <a:xfrm>
                <a:off x="13050605" y="3674057"/>
                <a:ext cx="10439253" cy="7346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L="723900" indent="-723900">
                  <a:buFont typeface="Wingdings" panose="05000000000000000000" pitchFamily="2" charset="2"/>
                  <a:buChar char="§"/>
                </a:pPr>
                <a:r>
                  <a:rPr kumimoji="0" lang="de-DE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Ziel ist</a:t>
                </a: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, anhand des Trainingsdatensatzes </a:t>
                </a:r>
                <a:r>
                  <a:rPr kumimoji="0" lang="de-DE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die Parameter </a:t>
                </a:r>
                <a14:m>
                  <m:oMath xmlns:m="http://schemas.openxmlformats.org/officeDocument/2006/math">
                    <m:r>
                      <a:rPr lang="en-DE" sz="3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de-DE" sz="36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 der Aktivierungsfunktion für eine bestmögliche</a:t>
                </a: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 Vorhersage des Testdatensatzes zu optimieren.</a:t>
                </a:r>
              </a:p>
              <a:p>
                <a:pPr marL="723900" indent="-723900">
                  <a:buFont typeface="Wingdings" panose="05000000000000000000" pitchFamily="2" charset="2"/>
                  <a:buChar char="§"/>
                </a:pPr>
                <a:endParaRPr lang="de-DE" sz="3600" dirty="0">
                  <a:solidFill>
                    <a:schemeClr val="bg1"/>
                  </a:solidFill>
                  <a:latin typeface="Overpass Heavy" panose="00000A00000000000000" pitchFamily="50" charset="0"/>
                </a:endParaRPr>
              </a:p>
              <a:p>
                <a:pPr marL="723900" indent="-723900">
                  <a:buFont typeface="Wingdings" panose="05000000000000000000" pitchFamily="2" charset="2"/>
                  <a:buChar char="§"/>
                </a:pPr>
                <a:endParaRPr lang="de-DE" sz="3600" dirty="0">
                  <a:solidFill>
                    <a:schemeClr val="bg1"/>
                  </a:solidFill>
                  <a:latin typeface="Overpass Heavy" panose="00000A00000000000000" pitchFamily="50" charset="0"/>
                </a:endParaRPr>
              </a:p>
              <a:p>
                <a:pPr marL="723900" indent="-723900">
                  <a:buFont typeface="Wingdings" panose="05000000000000000000" pitchFamily="2" charset="2"/>
                  <a:buChar char="§"/>
                </a:pP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Die Optimierung mit Regularisierung erlaubt, viele Variablen in das Modell eingehen zu lassen und über einen </a:t>
                </a:r>
                <a:r>
                  <a:rPr lang="de-DE" sz="3600" dirty="0" err="1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Regularisierungs</a:t>
                </a: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- (oder </a:t>
                </a:r>
                <a:r>
                  <a:rPr lang="de-DE" sz="3600" dirty="0" err="1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Shrinkage</a:t>
                </a: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-) Parameter den Umfang des Einsatzes der Variablen zu kontrollieren, um so Over-/ </a:t>
                </a:r>
                <a:r>
                  <a:rPr lang="de-DE" sz="3600" dirty="0" err="1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Underfitting</a:t>
                </a:r>
                <a:r>
                  <a:rPr lang="de-DE" sz="36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 zu kontrollieren.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A9E8D691-F073-4A27-9F80-7407CD612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0605" y="3674057"/>
                <a:ext cx="10439253" cy="7346241"/>
              </a:xfrm>
              <a:prstGeom prst="rect">
                <a:avLst/>
              </a:prstGeom>
              <a:blipFill>
                <a:blip r:embed="rId3"/>
                <a:stretch>
                  <a:fillRect l="-1752" t="-498" b="-232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219AA514-F6A1-4349-A663-5359E6C7AEEA}"/>
              </a:ext>
            </a:extLst>
          </p:cNvPr>
          <p:cNvGrpSpPr/>
          <p:nvPr/>
        </p:nvGrpSpPr>
        <p:grpSpPr>
          <a:xfrm>
            <a:off x="4819026" y="7297762"/>
            <a:ext cx="6587842" cy="5008237"/>
            <a:chOff x="5302071" y="7347182"/>
            <a:chExt cx="6587842" cy="500823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4D27DC8-4414-4F88-BFD6-71B68880DF39}"/>
                </a:ext>
              </a:extLst>
            </p:cNvPr>
            <p:cNvSpPr/>
            <p:nvPr/>
          </p:nvSpPr>
          <p:spPr>
            <a:xfrm>
              <a:off x="5302071" y="11103154"/>
              <a:ext cx="2137846" cy="125226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Parameter /</a:t>
              </a:r>
              <a:b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</a:b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Gewichte /</a:t>
              </a:r>
              <a:b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</a:b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Faktoren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5BFF47D8-19FE-4C82-9353-DF37E2A8F59A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H="1" flipV="1">
              <a:off x="6089818" y="9652965"/>
              <a:ext cx="281176" cy="1450189"/>
            </a:xfrm>
            <a:prstGeom prst="straightConnector1">
              <a:avLst/>
            </a:prstGeom>
            <a:noFill/>
            <a:ln w="50800" cap="flat">
              <a:solidFill>
                <a:schemeClr val="bg2">
                  <a:lumMod val="50000"/>
                </a:schemeClr>
              </a:solidFill>
              <a:prstDash val="dash"/>
              <a:miter lim="400000"/>
              <a:tailEnd type="triangle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11DDFDDD-7FE2-4687-B521-29EC70796A92}"/>
                </a:ext>
              </a:extLst>
            </p:cNvPr>
            <p:cNvSpPr/>
            <p:nvPr/>
          </p:nvSpPr>
          <p:spPr>
            <a:xfrm>
              <a:off x="8917294" y="9176578"/>
              <a:ext cx="2972619" cy="1621597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Achsenabschnitt /</a:t>
              </a:r>
              <a:b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</a:b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Konstante /</a:t>
              </a:r>
              <a:b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</a:b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Null-Parameter /</a:t>
              </a:r>
              <a:b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</a:br>
              <a:r>
                <a:rPr kumimoji="0" lang="de-DE" sz="2400" i="0" u="none" strike="noStrike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Overpass Heavy" panose="00000A00000000000000" pitchFamily="50" charset="0"/>
                  <a:ea typeface="Open Sans Extrabold"/>
                  <a:cs typeface="Open Sans Extrabold"/>
                  <a:sym typeface="Open Sans Extrabold"/>
                </a:rPr>
                <a:t>Bias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90B2AF3F-E4DE-4432-B2E1-B7F9BC9A2C8E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8917294" y="7347182"/>
              <a:ext cx="1486310" cy="1829396"/>
            </a:xfrm>
            <a:prstGeom prst="straightConnector1">
              <a:avLst/>
            </a:prstGeom>
            <a:noFill/>
            <a:ln w="50800" cap="flat">
              <a:solidFill>
                <a:schemeClr val="bg2">
                  <a:lumMod val="50000"/>
                </a:schemeClr>
              </a:solidFill>
              <a:prstDash val="dash"/>
              <a:miter lim="400000"/>
              <a:tailEnd type="triangle" w="lg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A2179D-1914-414A-B1C1-4DBCFDB02E17}"/>
              </a:ext>
            </a:extLst>
          </p:cNvPr>
          <p:cNvGrpSpPr/>
          <p:nvPr/>
        </p:nvGrpSpPr>
        <p:grpSpPr>
          <a:xfrm>
            <a:off x="1579722" y="3067601"/>
            <a:ext cx="9390352" cy="8650487"/>
            <a:chOff x="1928060" y="3067601"/>
            <a:chExt cx="9390352" cy="8650487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A39A27D-E0DC-480F-B06A-A3316425D5D2}"/>
                </a:ext>
              </a:extLst>
            </p:cNvPr>
            <p:cNvGrpSpPr/>
            <p:nvPr/>
          </p:nvGrpSpPr>
          <p:grpSpPr>
            <a:xfrm>
              <a:off x="1928060" y="3067601"/>
              <a:ext cx="9390352" cy="8650487"/>
              <a:chOff x="1928060" y="3067601"/>
              <a:chExt cx="9390352" cy="8650487"/>
            </a:xfrm>
          </p:grpSpPr>
          <p:grpSp>
            <p:nvGrpSpPr>
              <p:cNvPr id="26" name="Gruppieren 25">
                <a:extLst>
                  <a:ext uri="{FF2B5EF4-FFF2-40B4-BE49-F238E27FC236}">
                    <a16:creationId xmlns:a16="http://schemas.microsoft.com/office/drawing/2014/main" id="{1675A21B-0AB6-4F9B-8BD9-403DEDC3DC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543666" y="5629762"/>
                <a:ext cx="5390783" cy="6088326"/>
                <a:chOff x="4045395" y="2786378"/>
                <a:chExt cx="5390783" cy="5481833"/>
              </a:xfrm>
            </p:grpSpPr>
            <p:sp>
              <p:nvSpPr>
                <p:cNvPr id="29" name="Flussdiagramm: Verbinder 28">
                  <a:extLst>
                    <a:ext uri="{FF2B5EF4-FFF2-40B4-BE49-F238E27FC236}">
                      <a16:creationId xmlns:a16="http://schemas.microsoft.com/office/drawing/2014/main" id="{F6192473-27D2-49EE-A714-38DAC5FF9D16}"/>
                    </a:ext>
                  </a:extLst>
                </p:cNvPr>
                <p:cNvSpPr/>
                <p:nvPr/>
              </p:nvSpPr>
              <p:spPr>
                <a:xfrm>
                  <a:off x="4062550" y="2786378"/>
                  <a:ext cx="604172" cy="578024"/>
                </a:xfrm>
                <a:prstGeom prst="flowChartConnector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23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X</a:t>
                  </a:r>
                  <a:r>
                    <a:rPr kumimoji="0" lang="de-DE" sz="2300" b="0" i="0" u="none" strike="noStrike" cap="none" spc="0" normalizeH="0" baseline="-2500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1</a:t>
                  </a:r>
                  <a:endParaRPr kumimoji="0" lang="en-DE" sz="2300" b="0" i="0" u="none" strike="noStrike" cap="none" spc="0" normalizeH="0" baseline="-2500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sp>
              <p:nvSpPr>
                <p:cNvPr id="30" name="Flussdiagramm: Verbinder 29">
                  <a:extLst>
                    <a:ext uri="{FF2B5EF4-FFF2-40B4-BE49-F238E27FC236}">
                      <a16:creationId xmlns:a16="http://schemas.microsoft.com/office/drawing/2014/main" id="{11E87E07-0E4C-4A37-8493-D43FF2168D5A}"/>
                    </a:ext>
                  </a:extLst>
                </p:cNvPr>
                <p:cNvSpPr/>
                <p:nvPr/>
              </p:nvSpPr>
              <p:spPr>
                <a:xfrm>
                  <a:off x="4062550" y="3778366"/>
                  <a:ext cx="604172" cy="578024"/>
                </a:xfrm>
                <a:prstGeom prst="flowChartConnector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23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X</a:t>
                  </a:r>
                  <a:r>
                    <a:rPr kumimoji="0" lang="de-DE" sz="2300" b="0" i="0" u="none" strike="noStrike" cap="none" spc="0" normalizeH="0" baseline="-2500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2</a:t>
                  </a:r>
                  <a:endParaRPr kumimoji="0" lang="en-DE" sz="2300" b="0" i="0" u="none" strike="noStrike" cap="none" spc="0" normalizeH="0" baseline="-2500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sp>
              <p:nvSpPr>
                <p:cNvPr id="31" name="Flussdiagramm: Verbinder 30">
                  <a:extLst>
                    <a:ext uri="{FF2B5EF4-FFF2-40B4-BE49-F238E27FC236}">
                      <a16:creationId xmlns:a16="http://schemas.microsoft.com/office/drawing/2014/main" id="{C55E0BAD-B0BA-45CB-80B7-27565EC79ACE}"/>
                    </a:ext>
                  </a:extLst>
                </p:cNvPr>
                <p:cNvSpPr/>
                <p:nvPr/>
              </p:nvSpPr>
              <p:spPr>
                <a:xfrm>
                  <a:off x="4062549" y="4770358"/>
                  <a:ext cx="604172" cy="578024"/>
                </a:xfrm>
                <a:prstGeom prst="flowChartConnector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23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X</a:t>
                  </a:r>
                  <a:r>
                    <a:rPr kumimoji="0" lang="de-DE" sz="2300" b="0" i="0" u="none" strike="noStrike" cap="none" spc="0" normalizeH="0" baseline="-2500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3</a:t>
                  </a:r>
                  <a:endParaRPr kumimoji="0" lang="en-DE" sz="2300" b="0" i="0" u="none" strike="noStrike" cap="none" spc="0" normalizeH="0" baseline="-2500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sp>
              <p:nvSpPr>
                <p:cNvPr id="32" name="Flussdiagramm: Verbinder 31">
                  <a:extLst>
                    <a:ext uri="{FF2B5EF4-FFF2-40B4-BE49-F238E27FC236}">
                      <a16:creationId xmlns:a16="http://schemas.microsoft.com/office/drawing/2014/main" id="{3E8B7383-4D9D-4B15-AAE6-B13A7ED7CDB5}"/>
                    </a:ext>
                  </a:extLst>
                </p:cNvPr>
                <p:cNvSpPr/>
                <p:nvPr/>
              </p:nvSpPr>
              <p:spPr>
                <a:xfrm>
                  <a:off x="4062549" y="5762346"/>
                  <a:ext cx="604172" cy="578024"/>
                </a:xfrm>
                <a:prstGeom prst="flowChartConnector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de-DE" sz="23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X</a:t>
                  </a:r>
                  <a:r>
                    <a:rPr kumimoji="0" lang="de-DE" sz="2300" b="0" i="0" u="none" strike="noStrike" cap="none" spc="0" normalizeH="0" baseline="-2500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4</a:t>
                  </a:r>
                  <a:endParaRPr kumimoji="0" lang="en-DE" sz="2300" b="0" i="0" u="none" strike="noStrike" cap="none" spc="0" normalizeH="0" baseline="-2500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67EBDC3C-3F51-4407-9403-8F24F98DC434}"/>
                    </a:ext>
                  </a:extLst>
                </p:cNvPr>
                <p:cNvCxnSpPr>
                  <a:cxnSpLocks/>
                  <a:stCxn id="30" idx="6"/>
                  <a:endCxn id="40" idx="2"/>
                </p:cNvCxnSpPr>
                <p:nvPr/>
              </p:nvCxnSpPr>
              <p:spPr>
                <a:xfrm>
                  <a:off x="4666722" y="4067378"/>
                  <a:ext cx="4165283" cy="1084105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bg1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4" name="Gerade Verbindung mit Pfeil 33">
                  <a:extLst>
                    <a:ext uri="{FF2B5EF4-FFF2-40B4-BE49-F238E27FC236}">
                      <a16:creationId xmlns:a16="http://schemas.microsoft.com/office/drawing/2014/main" id="{A7A98AF8-7A4F-47BD-9C5F-F05AD6376868}"/>
                    </a:ext>
                  </a:extLst>
                </p:cNvPr>
                <p:cNvCxnSpPr>
                  <a:cxnSpLocks/>
                  <a:stCxn id="29" idx="6"/>
                  <a:endCxn id="40" idx="2"/>
                </p:cNvCxnSpPr>
                <p:nvPr/>
              </p:nvCxnSpPr>
              <p:spPr>
                <a:xfrm>
                  <a:off x="4666722" y="3075391"/>
                  <a:ext cx="4165283" cy="2076093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bg1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5" name="Gerade Verbindung mit Pfeil 34">
                  <a:extLst>
                    <a:ext uri="{FF2B5EF4-FFF2-40B4-BE49-F238E27FC236}">
                      <a16:creationId xmlns:a16="http://schemas.microsoft.com/office/drawing/2014/main" id="{DE135729-0B27-4488-B843-0A3E51E9A1B5}"/>
                    </a:ext>
                  </a:extLst>
                </p:cNvPr>
                <p:cNvCxnSpPr>
                  <a:cxnSpLocks/>
                  <a:stCxn id="31" idx="6"/>
                  <a:endCxn id="40" idx="2"/>
                </p:cNvCxnSpPr>
                <p:nvPr/>
              </p:nvCxnSpPr>
              <p:spPr>
                <a:xfrm>
                  <a:off x="4666721" y="5059370"/>
                  <a:ext cx="4165284" cy="92113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bg1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36" name="Gerade Verbindung mit Pfeil 35">
                  <a:extLst>
                    <a:ext uri="{FF2B5EF4-FFF2-40B4-BE49-F238E27FC236}">
                      <a16:creationId xmlns:a16="http://schemas.microsoft.com/office/drawing/2014/main" id="{FA20EB9B-7153-470A-BB8A-8FAE1CCD7B40}"/>
                    </a:ext>
                  </a:extLst>
                </p:cNvPr>
                <p:cNvCxnSpPr>
                  <a:cxnSpLocks/>
                  <a:stCxn id="32" idx="6"/>
                  <a:endCxn id="40" idx="2"/>
                </p:cNvCxnSpPr>
                <p:nvPr/>
              </p:nvCxnSpPr>
              <p:spPr>
                <a:xfrm flipV="1">
                  <a:off x="4666721" y="5151483"/>
                  <a:ext cx="4165284" cy="899876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bg1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7" name="Flussdiagramm: Verbinder 36">
                  <a:extLst>
                    <a:ext uri="{FF2B5EF4-FFF2-40B4-BE49-F238E27FC236}">
                      <a16:creationId xmlns:a16="http://schemas.microsoft.com/office/drawing/2014/main" id="{003F33E8-40FF-4ACD-9B7D-78CD68FFB2B2}"/>
                    </a:ext>
                  </a:extLst>
                </p:cNvPr>
                <p:cNvSpPr/>
                <p:nvPr/>
              </p:nvSpPr>
              <p:spPr>
                <a:xfrm>
                  <a:off x="4062549" y="6754334"/>
                  <a:ext cx="604172" cy="578024"/>
                </a:xfrm>
                <a:prstGeom prst="flowChartConnector">
                  <a:avLst/>
                </a:prstGeom>
                <a:blipFill dpi="0" rotWithShape="1">
                  <a:blip r:embed="rId4">
                    <a:alphaModFix amt="50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2300" dirty="0">
                      <a:solidFill>
                        <a:schemeClr val="bg1"/>
                      </a:solidFill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…</a:t>
                  </a:r>
                  <a:endParaRPr kumimoji="0" lang="en-DE" sz="23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sp>
              <p:nvSpPr>
                <p:cNvPr id="38" name="Flussdiagramm: Verbinder 37">
                  <a:extLst>
                    <a:ext uri="{FF2B5EF4-FFF2-40B4-BE49-F238E27FC236}">
                      <a16:creationId xmlns:a16="http://schemas.microsoft.com/office/drawing/2014/main" id="{1278B6E2-CDE5-44ED-8E7C-712B2FCA7C9B}"/>
                    </a:ext>
                  </a:extLst>
                </p:cNvPr>
                <p:cNvSpPr/>
                <p:nvPr/>
              </p:nvSpPr>
              <p:spPr>
                <a:xfrm>
                  <a:off x="4045395" y="7690187"/>
                  <a:ext cx="604171" cy="578024"/>
                </a:xfrm>
                <a:prstGeom prst="flowChartConnector">
                  <a:avLst/>
                </a:prstGeom>
                <a:blipFill dpi="0" rotWithShape="1">
                  <a:blip r:embed="rId4">
                    <a:alphaModFix amt="10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DE" sz="23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ea typeface="Open Sans Extrabold"/>
                    <a:cs typeface="Open Sans Extrabold"/>
                    <a:sym typeface="Open Sans Extrabold"/>
                  </a:endParaRPr>
                </a:p>
              </p:txBody>
            </p:sp>
            <p:cxnSp>
              <p:nvCxnSpPr>
                <p:cNvPr id="39" name="Gerade Verbindung mit Pfeil 38">
                  <a:extLst>
                    <a:ext uri="{FF2B5EF4-FFF2-40B4-BE49-F238E27FC236}">
                      <a16:creationId xmlns:a16="http://schemas.microsoft.com/office/drawing/2014/main" id="{777B2072-211C-431F-B234-C1A9A2D464F6}"/>
                    </a:ext>
                  </a:extLst>
                </p:cNvPr>
                <p:cNvCxnSpPr>
                  <a:cxnSpLocks/>
                  <a:stCxn id="37" idx="6"/>
                  <a:endCxn id="40" idx="2"/>
                </p:cNvCxnSpPr>
                <p:nvPr/>
              </p:nvCxnSpPr>
              <p:spPr>
                <a:xfrm flipV="1">
                  <a:off x="4666721" y="5151483"/>
                  <a:ext cx="4165284" cy="1891863"/>
                </a:xfrm>
                <a:prstGeom prst="straightConnector1">
                  <a:avLst/>
                </a:prstGeom>
                <a:noFill/>
                <a:ln w="57150" cap="flat">
                  <a:solidFill>
                    <a:schemeClr val="bg1"/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40" name="Flussdiagramm: Verbinder 39">
                  <a:extLst>
                    <a:ext uri="{FF2B5EF4-FFF2-40B4-BE49-F238E27FC236}">
                      <a16:creationId xmlns:a16="http://schemas.microsoft.com/office/drawing/2014/main" id="{8EACDC4C-E1C4-4B7A-AE2C-9DB312CA00D3}"/>
                    </a:ext>
                  </a:extLst>
                </p:cNvPr>
                <p:cNvSpPr/>
                <p:nvPr/>
              </p:nvSpPr>
              <p:spPr>
                <a:xfrm>
                  <a:off x="8832005" y="4862471"/>
                  <a:ext cx="604173" cy="578024"/>
                </a:xfrm>
                <a:prstGeom prst="flowChartConnector">
                  <a:avLst/>
                </a:prstGeom>
                <a:blipFill rotWithShape="1">
                  <a:blip r:embed="rId4"/>
                  <a:srcRect/>
                  <a:tile tx="0" ty="0" sx="100000" sy="100000" flip="none" algn="tl"/>
                </a:blipFill>
                <a:ln w="50800" cap="flat">
                  <a:solidFill>
                    <a:srgbClr val="FFBC49"/>
                  </a:solidFill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de-DE" sz="2300" dirty="0">
                      <a:solidFill>
                        <a:schemeClr val="bg1"/>
                      </a:solidFill>
                      <a:latin typeface="Open Sans Extrabold" panose="020B0906030804020204" pitchFamily="34" charset="0"/>
                      <a:ea typeface="Open Sans Extrabold" panose="020B0906030804020204" pitchFamily="34" charset="0"/>
                      <a:cs typeface="Open Sans Extrabold" panose="020B0906030804020204" pitchFamily="34" charset="0"/>
                      <a:sym typeface="Open Sans Extrabold"/>
                    </a:rPr>
                    <a:t>Y</a:t>
                  </a:r>
                  <a:endParaRPr kumimoji="0" lang="en-DE" sz="23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pen Sans Extrabold" panose="020B0906030804020204" pitchFamily="34" charset="0"/>
                    <a:ea typeface="Open Sans Extrabold" panose="020B0906030804020204" pitchFamily="34" charset="0"/>
                    <a:cs typeface="Open Sans Extrabold" panose="020B0906030804020204" pitchFamily="34" charset="0"/>
                    <a:sym typeface="Open Sans Extrabold"/>
                  </a:endParaRPr>
                </a:p>
              </p:txBody>
            </p: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A2C96D62-FB89-4815-8D1C-14B234EA8AA8}"/>
                    </a:ext>
                  </a:extLst>
                </p:cNvPr>
                <p:cNvCxnSpPr>
                  <a:cxnSpLocks/>
                  <a:stCxn id="38" idx="6"/>
                  <a:endCxn id="40" idx="2"/>
                </p:cNvCxnSpPr>
                <p:nvPr/>
              </p:nvCxnSpPr>
              <p:spPr>
                <a:xfrm flipV="1">
                  <a:off x="4649566" y="5151483"/>
                  <a:ext cx="4182439" cy="2827716"/>
                </a:xfrm>
                <a:prstGeom prst="straightConnector1">
                  <a:avLst/>
                </a:prstGeom>
                <a:noFill/>
                <a:ln w="57150" cap="flat">
                  <a:solidFill>
                    <a:srgbClr val="000000">
                      <a:alpha val="10000"/>
                    </a:srgbClr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FBB77B1-B0E7-498A-9582-DA231E688C1D}"/>
                  </a:ext>
                </a:extLst>
              </p:cNvPr>
              <p:cNvSpPr txBox="1"/>
              <p:nvPr/>
            </p:nvSpPr>
            <p:spPr>
              <a:xfrm>
                <a:off x="1928060" y="3170127"/>
                <a:ext cx="3869691" cy="21140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71437" tIns="71437" rIns="71437" bIns="71437" numCol="1" spcCol="38100" rtlCol="0" anchor="ctr">
                <a:spAutoFit/>
              </a:bodyPr>
              <a:lstStyle/>
              <a:p>
                <a:pPr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3200" b="1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Input Layer</a:t>
                </a:r>
              </a:p>
              <a:p>
                <a:pPr marR="0" indent="0" algn="ctr" defTabSz="821531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de-DE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Elemente sind die Input-Variablen</a:t>
                </a:r>
                <a:r>
                  <a:rPr lang="de-DE" sz="2400" dirty="0">
                    <a:solidFill>
                      <a:schemeClr val="bg1"/>
                    </a:solidFill>
                    <a:latin typeface="Overpass Heavy" panose="00000A00000000000000" pitchFamily="50" charset="0"/>
                  </a:rPr>
                  <a:t>;</a:t>
                </a:r>
                <a:r>
                  <a:rPr kumimoji="0" lang="de-DE" sz="24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 auch genannt:</a:t>
                </a:r>
                <a:r>
                  <a:rPr kumimoji="0" lang="de-DE" sz="2400" b="0" i="0" u="none" strike="noStrike" cap="none" spc="0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 Input-Features oder</a:t>
                </a:r>
                <a:r>
                  <a:rPr kumimoji="0" lang="de-DE" sz="2400" b="0" i="0" u="none" strike="noStrike" cap="none" spc="0" normalizeH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FillTx/>
                    <a:latin typeface="Overpass Heavy" panose="00000A00000000000000" pitchFamily="50" charset="0"/>
                    <a:sym typeface="Overpass Heavy"/>
                  </a:rPr>
                  <a:t> Input-Dimensionen.</a:t>
                </a:r>
                <a:endParaRPr kumimoji="0" lang="de-DE" sz="24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Overpass Heavy" panose="00000A00000000000000" pitchFamily="50" charset="0"/>
                  <a:sym typeface="Overpass Heavy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86F974B6-DDFC-477E-ACCB-3D5B009EC616}"/>
                      </a:ext>
                    </a:extLst>
                  </p:cNvPr>
                  <p:cNvSpPr txBox="1"/>
                  <p:nvPr/>
                </p:nvSpPr>
                <p:spPr>
                  <a:xfrm>
                    <a:off x="6245525" y="3067601"/>
                    <a:ext cx="5072887" cy="285270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71437" tIns="71437" rIns="71437" bIns="71437" numCol="1" spcCol="38100" rtlCol="0" anchor="ctr">
                    <a:spAutoFit/>
                  </a:bodyPr>
                  <a:lstStyle/>
                  <a:p>
                    <a:pPr marR="0" indent="0" algn="ctr" defTabSz="821531" rtl="0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0" lang="de-DE" sz="32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Overpass Heavy" panose="00000A00000000000000" pitchFamily="50" charset="0"/>
                        <a:sym typeface="Overpass Heavy"/>
                      </a:rPr>
                      <a:t>Output Layer</a:t>
                    </a:r>
                  </a:p>
                  <a:p>
                    <a:pPr indent="0" algn="ctr"/>
                    <a:r>
                      <a:rPr kumimoji="0" lang="de-DE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FillTx/>
                        <a:latin typeface="Overpass Heavy" panose="00000A00000000000000" pitchFamily="50" charset="0"/>
                        <a:sym typeface="Overpass Heavy"/>
                      </a:rPr>
                      <a:t>Nutzt eine</a:t>
                    </a:r>
                    <a:r>
                      <a:rPr lang="de-DE" sz="2400" dirty="0">
                        <a:solidFill>
                          <a:schemeClr val="bg1"/>
                        </a:solidFill>
                        <a:latin typeface="Overpass Heavy" panose="00000A00000000000000" pitchFamily="50" charset="0"/>
                      </a:rPr>
                      <a:t> „</a:t>
                    </a:r>
                    <a:r>
                      <a:rPr lang="de-DE" sz="2400" b="1" i="1" dirty="0">
                        <a:solidFill>
                          <a:schemeClr val="bg1"/>
                        </a:solidFill>
                        <a:latin typeface="Overpass Heavy" panose="00000A00000000000000" pitchFamily="50" charset="0"/>
                      </a:rPr>
                      <a:t>Aktivierungsfunktion</a:t>
                    </a:r>
                    <a:r>
                      <a:rPr lang="de-DE" sz="2400" dirty="0">
                        <a:solidFill>
                          <a:schemeClr val="bg1"/>
                        </a:solidFill>
                        <a:latin typeface="Overpass Heavy" panose="00000A00000000000000" pitchFamily="50" charset="0"/>
                      </a:rPr>
                      <a:t>“ (hier lineare Funktion) mit der die Parameter </a:t>
                    </a:r>
                    <a14:m>
                      <m:oMath xmlns:m="http://schemas.openxmlformats.org/officeDocument/2006/math">
                        <m:r>
                          <a:rPr lang="en-D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D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de-DE" sz="2400" dirty="0">
                        <a:solidFill>
                          <a:schemeClr val="bg1"/>
                        </a:solidFill>
                        <a:latin typeface="Overpass Heavy" panose="00000A00000000000000" pitchFamily="50" charset="0"/>
                      </a:rPr>
                      <a:t>der eingehenden Schicht zusammengefasst werden.</a:t>
                    </a:r>
                    <a:endParaRPr kumimoji="0" lang="de-DE" sz="2400" b="0" i="0" u="none" strike="noStrike" cap="none" spc="0" normalizeH="0" baseline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FillTx/>
                      <a:latin typeface="Overpass Heavy" panose="00000A00000000000000" pitchFamily="50" charset="0"/>
                      <a:sym typeface="Overpass Heavy"/>
                    </a:endParaRPr>
                  </a:p>
                </p:txBody>
              </p:sp>
            </mc:Choice>
            <mc:Fallback xmlns="">
              <p:sp>
                <p:nvSpPr>
                  <p:cNvPr id="28" name="Textfeld 27">
                    <a:extLst>
                      <a:ext uri="{FF2B5EF4-FFF2-40B4-BE49-F238E27FC236}">
                        <a16:creationId xmlns:a16="http://schemas.microsoft.com/office/drawing/2014/main" id="{86F974B6-DDFC-477E-ACCB-3D5B009EC6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5525" y="3067601"/>
                    <a:ext cx="5072887" cy="285270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282" b="-3632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77E5B91E-E9DB-49D9-BBA9-33B2A311AC8C}"/>
                </a:ext>
              </a:extLst>
            </p:cNvPr>
            <p:cNvGrpSpPr/>
            <p:nvPr/>
          </p:nvGrpSpPr>
          <p:grpSpPr>
            <a:xfrm>
              <a:off x="5437725" y="6391487"/>
              <a:ext cx="3661272" cy="3176440"/>
              <a:chOff x="5437725" y="6391487"/>
              <a:chExt cx="3661272" cy="317644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hteck 18">
                    <a:extLst>
                      <a:ext uri="{FF2B5EF4-FFF2-40B4-BE49-F238E27FC236}">
                        <a16:creationId xmlns:a16="http://schemas.microsoft.com/office/drawing/2014/main" id="{3A7CF97A-8BDB-42CC-82DF-4D1CA575113E}"/>
                      </a:ext>
                    </a:extLst>
                  </p:cNvPr>
                  <p:cNvSpPr/>
                  <p:nvPr/>
                </p:nvSpPr>
                <p:spPr>
                  <a:xfrm>
                    <a:off x="8165728" y="6799498"/>
                    <a:ext cx="933269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DE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48" name="Rechteck 47">
                    <a:extLst>
                      <a:ext uri="{FF2B5EF4-FFF2-40B4-BE49-F238E27FC236}">
                        <a16:creationId xmlns:a16="http://schemas.microsoft.com/office/drawing/2014/main" id="{B7976FA9-2D89-43DA-826F-883CF66BF20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5728" y="6799498"/>
                    <a:ext cx="933269" cy="45313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5333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hteck 19">
                    <a:extLst>
                      <a:ext uri="{FF2B5EF4-FFF2-40B4-BE49-F238E27FC236}">
                        <a16:creationId xmlns:a16="http://schemas.microsoft.com/office/drawing/2014/main" id="{5C925554-7FD6-47B3-887F-5EB455A4B39C}"/>
                      </a:ext>
                    </a:extLst>
                  </p:cNvPr>
                  <p:cNvSpPr/>
                  <p:nvPr/>
                </p:nvSpPr>
                <p:spPr>
                  <a:xfrm>
                    <a:off x="5437725" y="7089896"/>
                    <a:ext cx="933269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DE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0" name="Rechteck 49">
                    <a:extLst>
                      <a:ext uri="{FF2B5EF4-FFF2-40B4-BE49-F238E27FC236}">
                        <a16:creationId xmlns:a16="http://schemas.microsoft.com/office/drawing/2014/main" id="{0609D209-A29C-44F5-A56A-338DAE7260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7725" y="7089896"/>
                    <a:ext cx="933269" cy="45313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6757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hteck 20">
                    <a:extLst>
                      <a:ext uri="{FF2B5EF4-FFF2-40B4-BE49-F238E27FC236}">
                        <a16:creationId xmlns:a16="http://schemas.microsoft.com/office/drawing/2014/main" id="{C4BA8E9B-2A26-4DBD-892C-3685CD8A15CD}"/>
                      </a:ext>
                    </a:extLst>
                  </p:cNvPr>
                  <p:cNvSpPr/>
                  <p:nvPr/>
                </p:nvSpPr>
                <p:spPr>
                  <a:xfrm>
                    <a:off x="5437725" y="7760236"/>
                    <a:ext cx="933269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DE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1" name="Rechteck 50">
                    <a:extLst>
                      <a:ext uri="{FF2B5EF4-FFF2-40B4-BE49-F238E27FC236}">
                        <a16:creationId xmlns:a16="http://schemas.microsoft.com/office/drawing/2014/main" id="{72BC7747-CC2D-4014-9C3E-8147A6DDF5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7725" y="7760236"/>
                    <a:ext cx="933269" cy="45313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757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hteck 21">
                    <a:extLst>
                      <a:ext uri="{FF2B5EF4-FFF2-40B4-BE49-F238E27FC236}">
                        <a16:creationId xmlns:a16="http://schemas.microsoft.com/office/drawing/2014/main" id="{06EC6D1B-32D7-474A-8796-74634A7C0B97}"/>
                      </a:ext>
                    </a:extLst>
                  </p:cNvPr>
                  <p:cNvSpPr/>
                  <p:nvPr/>
                </p:nvSpPr>
                <p:spPr>
                  <a:xfrm>
                    <a:off x="5437725" y="8385281"/>
                    <a:ext cx="933269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DE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2" name="Rechteck 51">
                    <a:extLst>
                      <a:ext uri="{FF2B5EF4-FFF2-40B4-BE49-F238E27FC236}">
                        <a16:creationId xmlns:a16="http://schemas.microsoft.com/office/drawing/2014/main" id="{B5149D54-3232-426F-930A-83532C62D0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7725" y="8385281"/>
                    <a:ext cx="933269" cy="45313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757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hteck 22">
                    <a:extLst>
                      <a:ext uri="{FF2B5EF4-FFF2-40B4-BE49-F238E27FC236}">
                        <a16:creationId xmlns:a16="http://schemas.microsoft.com/office/drawing/2014/main" id="{90B14C99-C54A-4F85-AE80-27657602CD49}"/>
                      </a:ext>
                    </a:extLst>
                  </p:cNvPr>
                  <p:cNvSpPr/>
                  <p:nvPr/>
                </p:nvSpPr>
                <p:spPr>
                  <a:xfrm>
                    <a:off x="5489484" y="9114790"/>
                    <a:ext cx="933269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DE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53" name="Rechteck 52">
                    <a:extLst>
                      <a:ext uri="{FF2B5EF4-FFF2-40B4-BE49-F238E27FC236}">
                        <a16:creationId xmlns:a16="http://schemas.microsoft.com/office/drawing/2014/main" id="{F9E62145-3E3E-42AD-AD50-97054330152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9484" y="9114790"/>
                    <a:ext cx="933269" cy="45313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9333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hteck 23">
                    <a:extLst>
                      <a:ext uri="{FF2B5EF4-FFF2-40B4-BE49-F238E27FC236}">
                        <a16:creationId xmlns:a16="http://schemas.microsoft.com/office/drawing/2014/main" id="{2DE97883-630D-4948-9665-EB45B2703BEC}"/>
                      </a:ext>
                    </a:extLst>
                  </p:cNvPr>
                  <p:cNvSpPr/>
                  <p:nvPr/>
                </p:nvSpPr>
                <p:spPr>
                  <a:xfrm>
                    <a:off x="5558815" y="6391487"/>
                    <a:ext cx="652092" cy="45313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D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a14:m>
                    <a:r>
                      <a:rPr lang="en-US" sz="2400" baseline="-25000" dirty="0">
                        <a:solidFill>
                          <a:schemeClr val="bg1"/>
                        </a:solidFill>
                        <a:latin typeface="Overpass Heavy" panose="00000A00000000000000" pitchFamily="50" charset="0"/>
                      </a:rPr>
                      <a:t>1</a:t>
                    </a:r>
                    <a:endParaRPr lang="en-DE" sz="2400" baseline="-25000" dirty="0">
                      <a:solidFill>
                        <a:schemeClr val="bg1"/>
                      </a:solidFill>
                      <a:latin typeface="Overpass Heavy" panose="00000A00000000000000" pitchFamily="50" charset="0"/>
                    </a:endParaRPr>
                  </a:p>
                </p:txBody>
              </p:sp>
            </mc:Choice>
            <mc:Fallback xmlns="">
              <p:sp>
                <p:nvSpPr>
                  <p:cNvPr id="66" name="Rechteck 65">
                    <a:extLst>
                      <a:ext uri="{FF2B5EF4-FFF2-40B4-BE49-F238E27FC236}">
                        <a16:creationId xmlns:a16="http://schemas.microsoft.com/office/drawing/2014/main" id="{06896662-42CB-4A52-954A-604FADA0537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58815" y="6391487"/>
                    <a:ext cx="652092" cy="45313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29333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C2AC1D13-0939-4285-8819-62FD8508D7A3}"/>
                  </a:ext>
                </a:extLst>
              </p:cNvPr>
              <p:cNvCxnSpPr>
                <a:stCxn id="19" idx="2"/>
                <a:endCxn id="40" idx="0"/>
              </p:cNvCxnSpPr>
              <p:nvPr/>
            </p:nvCxnSpPr>
            <p:spPr>
              <a:xfrm>
                <a:off x="8632363" y="7252635"/>
                <a:ext cx="0" cy="682912"/>
              </a:xfrm>
              <a:prstGeom prst="straightConnector1">
                <a:avLst/>
              </a:prstGeom>
              <a:noFill/>
              <a:ln w="57150" cap="flat">
                <a:solidFill>
                  <a:schemeClr val="bg1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EA3BD6D-0A08-4186-910E-6043A9FE8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8000" b="1" dirty="0"/>
              <a:t>Zusammenfassung Lineare Regression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747236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Bildergebnis für remote and local repositories">
            <a:extLst>
              <a:ext uri="{FF2B5EF4-FFF2-40B4-BE49-F238E27FC236}">
                <a16:creationId xmlns:a16="http://schemas.microsoft.com/office/drawing/2014/main" id="{7B82A1FD-1E20-4D8C-B4CA-9BAE76EEF73F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11977689" y="4551417"/>
            <a:ext cx="2092272" cy="20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588" tIns="64294" rIns="128588" bIns="64294" numCol="1" anchor="t" anchorCtr="0" compatLnSpc="1">
            <a:prstTxWarp prst="textNoShape">
              <a:avLst/>
            </a:prstTxWarp>
          </a:bodyPr>
          <a:lstStyle/>
          <a:p>
            <a:endParaRPr lang="de-DE" sz="2532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CB2D697-C9BA-40CE-9F14-32124BE3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Wichtige Hyperparameter</a:t>
            </a:r>
            <a:br>
              <a:rPr lang="de-DE" dirty="0"/>
            </a:br>
            <a:endParaRPr lang="en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523E95-AAF4-4796-9723-CF0BE830B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2939943"/>
            <a:ext cx="21031200" cy="9877423"/>
          </a:xfrm>
        </p:spPr>
        <p:txBody>
          <a:bodyPr>
            <a:normAutofit fontScale="85000" lnSpcReduction="20000"/>
          </a:bodyPr>
          <a:lstStyle/>
          <a:p>
            <a:pPr marL="914400" lvl="0" indent="-914400" defTabSz="457200" hangingPunct="1">
              <a:lnSpc>
                <a:spcPct val="100000"/>
              </a:lnSpc>
              <a:spcBef>
                <a:spcPts val="6000"/>
              </a:spcBef>
              <a:buFont typeface="Wingdings" panose="05000000000000000000" pitchFamily="2" charset="2"/>
              <a:buChar char="§"/>
              <a:defRPr/>
            </a:pPr>
            <a:r>
              <a:rPr lang="de-DE" dirty="0"/>
              <a:t>Wahl des Modells bzw. der Modellarchitektur</a:t>
            </a:r>
          </a:p>
          <a:p>
            <a:pPr marL="914400" lvl="0" indent="-914400" defTabSz="457200" hangingPunct="1">
              <a:lnSpc>
                <a:spcPct val="100000"/>
              </a:lnSpc>
              <a:spcBef>
                <a:spcPts val="6000"/>
              </a:spcBef>
              <a:buFont typeface="Wingdings" panose="05000000000000000000" pitchFamily="2" charset="2"/>
              <a:buChar char="§"/>
              <a:defRPr/>
            </a:pPr>
            <a:r>
              <a:rPr lang="de-DE" dirty="0"/>
              <a:t>Art der Aktivierungsfunktionen („Vorhersagefunktionen“)</a:t>
            </a:r>
          </a:p>
          <a:p>
            <a:pPr marL="914400" lvl="0" indent="-914400" defTabSz="457200" hangingPunct="1">
              <a:lnSpc>
                <a:spcPct val="100000"/>
              </a:lnSpc>
              <a:spcBef>
                <a:spcPts val="8000"/>
              </a:spcBef>
              <a:buFont typeface="Wingdings" panose="05000000000000000000" pitchFamily="2" charset="2"/>
              <a:buChar char="§"/>
              <a:defRPr/>
            </a:pPr>
            <a:r>
              <a:rPr lang="de-DE" dirty="0"/>
              <a:t>Art der Kostenfunktion</a:t>
            </a:r>
          </a:p>
          <a:p>
            <a:pPr marL="1538288" lvl="1" indent="-914400" defTabSz="457200">
              <a:lnSpc>
                <a:spcPct val="100000"/>
              </a:lnSpc>
              <a:spcBef>
                <a:spcPts val="2000"/>
              </a:spcBef>
              <a:defRPr/>
            </a:pPr>
            <a:r>
              <a:rPr lang="de-DE" dirty="0"/>
              <a:t>mit oder ohne Regularisierung</a:t>
            </a:r>
          </a:p>
          <a:p>
            <a:pPr marL="1538288" lvl="1" indent="-914400" defTabSz="457200">
              <a:lnSpc>
                <a:spcPct val="100000"/>
              </a:lnSpc>
              <a:spcBef>
                <a:spcPts val="2000"/>
              </a:spcBef>
              <a:defRPr/>
            </a:pPr>
            <a:r>
              <a:rPr lang="de-DE" dirty="0"/>
              <a:t>Höhe des </a:t>
            </a:r>
            <a:r>
              <a:rPr lang="de-DE" dirty="0" err="1"/>
              <a:t>Regularisierungsparameters</a:t>
            </a:r>
            <a:endParaRPr lang="de-DE" dirty="0"/>
          </a:p>
          <a:p>
            <a:pPr marL="914400" indent="-914400">
              <a:lnSpc>
                <a:spcPct val="100000"/>
              </a:lnSpc>
              <a:spcBef>
                <a:spcPts val="8000"/>
              </a:spcBef>
              <a:buFont typeface="Wingdings" panose="05000000000000000000" pitchFamily="2" charset="2"/>
              <a:buChar char="§"/>
            </a:pPr>
            <a:r>
              <a:rPr lang="de-DE" dirty="0"/>
              <a:t>Art der Optimierungsfunktion (zur Minimierung der Kostenfunktion)</a:t>
            </a:r>
          </a:p>
          <a:p>
            <a:pPr marL="1538288" lvl="1" indent="-914400">
              <a:lnSpc>
                <a:spcPct val="100000"/>
              </a:lnSpc>
              <a:spcBef>
                <a:spcPts val="2000"/>
              </a:spcBef>
            </a:pPr>
            <a:r>
              <a:rPr lang="de-DE" dirty="0"/>
              <a:t>Höhe der Lernrate</a:t>
            </a:r>
          </a:p>
          <a:p>
            <a:pPr marL="914400" indent="-914400">
              <a:lnSpc>
                <a:spcPct val="100000"/>
              </a:lnSpc>
            </a:pPr>
            <a:endParaRPr lang="de-DE" dirty="0"/>
          </a:p>
          <a:p>
            <a:pPr marL="914400" indent="-914400">
              <a:lnSpc>
                <a:spcPct val="100000"/>
              </a:lnSpc>
            </a:pPr>
            <a:r>
              <a:rPr lang="de-DE" dirty="0"/>
              <a:t>Je nach Modellarchitektur zahlreiche weitere…</a:t>
            </a:r>
          </a:p>
        </p:txBody>
      </p:sp>
    </p:spTree>
    <p:extLst>
      <p:ext uri="{BB962C8B-B14F-4D97-AF65-F5344CB8AC3E}">
        <p14:creationId xmlns:p14="http://schemas.microsoft.com/office/powerpoint/2010/main" val="423443632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ießtext">
            <a:extLst>
              <a:ext uri="{FF2B5EF4-FFF2-40B4-BE49-F238E27FC236}">
                <a16:creationId xmlns:a16="http://schemas.microsoft.com/office/drawing/2014/main" id="{A435BA36-A533-40A9-B25C-5C75D68CE4B3}"/>
              </a:ext>
            </a:extLst>
          </p:cNvPr>
          <p:cNvSpPr txBox="1"/>
          <p:nvPr/>
        </p:nvSpPr>
        <p:spPr>
          <a:xfrm>
            <a:off x="2013511" y="7454597"/>
            <a:ext cx="20955346" cy="67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1428750" lvl="4" indent="-841375">
              <a:buFont typeface="Wingdings" panose="05000000000000000000" pitchFamily="2" charset="2"/>
              <a:buChar char="§"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endParaRPr lang="de-DE" sz="4400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B77B3F-95CC-4622-9592-CD28C44F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des linearen Modells</a:t>
            </a:r>
            <a:endParaRPr lang="en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B31D0F-B839-488A-82EB-779C620A6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7657" y="3780367"/>
            <a:ext cx="21031200" cy="870267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Die Funktion lm() liefert optimierte Parameter für das lineare Modell ohne Regularisierung (Angabe eines Lernparameters ist hier nicht nötig)</a:t>
            </a:r>
          </a:p>
          <a:p>
            <a:pPr marL="1625600" indent="-744538">
              <a:lnSpc>
                <a:spcPct val="12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Für einfache Modelle ist es einfach optimierte Parameter zu erhalten.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dirty="0"/>
              <a:t>Einfacher zu schätzende Modelle haben stärkere Annahmen über den Zusammenhang der Variablen (hier linearer Zusammenhang)</a:t>
            </a:r>
          </a:p>
          <a:p>
            <a:pPr marL="1693863" indent="-812800">
              <a:lnSpc>
                <a:spcPct val="12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Die optimale Kodierung/Kategorisierung der Variablen entsprechend der Annahmen ist umso wichtiger.</a:t>
            </a:r>
          </a:p>
          <a:p>
            <a:pPr>
              <a:lnSpc>
                <a:spcPct val="120000"/>
              </a:lnSpc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25653814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2CE1595-337D-483B-A622-2870214A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19" y="388302"/>
            <a:ext cx="22242162" cy="1238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8A73A3D-8A8A-4CD7-972E-A94F1FE20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7711" y="765452"/>
            <a:ext cx="8788574" cy="934570"/>
          </a:xfrm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0000"/>
              </a:spcBef>
              <a:buNone/>
            </a:pPr>
            <a:r>
              <a:rPr lang="en-US" sz="4000" noProof="0" dirty="0"/>
              <a:t>Selection of an ML Model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9D5BF3C-3332-41C2-B799-CB9C9EF1E7DC}"/>
              </a:ext>
            </a:extLst>
          </p:cNvPr>
          <p:cNvGrpSpPr/>
          <p:nvPr/>
        </p:nvGrpSpPr>
        <p:grpSpPr>
          <a:xfrm>
            <a:off x="1828057" y="6559827"/>
            <a:ext cx="4507437" cy="2655218"/>
            <a:chOff x="12057947" y="7960697"/>
            <a:chExt cx="5176101" cy="419814"/>
          </a:xfrm>
        </p:grpSpPr>
        <p:sp>
          <p:nvSpPr>
            <p:cNvPr id="5" name="Pfeil: nach rechts gekrümmt 4">
              <a:extLst>
                <a:ext uri="{FF2B5EF4-FFF2-40B4-BE49-F238E27FC236}">
                  <a16:creationId xmlns:a16="http://schemas.microsoft.com/office/drawing/2014/main" id="{D16CCE84-82DC-4300-88F7-2C88F19A2F9D}"/>
                </a:ext>
              </a:extLst>
            </p:cNvPr>
            <p:cNvSpPr/>
            <p:nvPr/>
          </p:nvSpPr>
          <p:spPr>
            <a:xfrm rot="10800000" flipH="1">
              <a:off x="16164233" y="7960697"/>
              <a:ext cx="1069815" cy="419814"/>
            </a:xfrm>
            <a:prstGeom prst="curvedRightArrow">
              <a:avLst>
                <a:gd name="adj1" fmla="val 50000"/>
                <a:gd name="adj2" fmla="val 85564"/>
                <a:gd name="adj3" fmla="val 25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6226486-D2B3-4785-87F4-EB12560962CD}"/>
                </a:ext>
              </a:extLst>
            </p:cNvPr>
            <p:cNvSpPr txBox="1"/>
            <p:nvPr/>
          </p:nvSpPr>
          <p:spPr>
            <a:xfrm>
              <a:off x="12057947" y="7996695"/>
              <a:ext cx="3839146" cy="334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71437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u="none" strike="noStrike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Overpass Heavy"/>
                </a:rPr>
                <a:t>Changing the hyperparameters</a:t>
              </a:r>
            </a:p>
            <a:p>
              <a:pPr marL="0" marR="0" indent="71437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3200" u="none" strike="noStrike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+mn-ea"/>
                  <a:cs typeface="+mn-cs"/>
                  <a:sym typeface="Overpass Heavy"/>
                </a:rPr>
                <a:t>(model-centric optimization)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175EA04-12A1-4911-9C42-B797A90B3B35}"/>
              </a:ext>
            </a:extLst>
          </p:cNvPr>
          <p:cNvGrpSpPr/>
          <p:nvPr/>
        </p:nvGrpSpPr>
        <p:grpSpPr>
          <a:xfrm>
            <a:off x="17710982" y="3567344"/>
            <a:ext cx="5637964" cy="5918614"/>
            <a:chOff x="14599548" y="7809220"/>
            <a:chExt cx="9377601" cy="693095"/>
          </a:xfrm>
        </p:grpSpPr>
        <p:sp>
          <p:nvSpPr>
            <p:cNvPr id="8" name="Pfeil: nach rechts gekrümmt 7">
              <a:extLst>
                <a:ext uri="{FF2B5EF4-FFF2-40B4-BE49-F238E27FC236}">
                  <a16:creationId xmlns:a16="http://schemas.microsoft.com/office/drawing/2014/main" id="{2A20CB7D-34E9-4C2B-ABD4-A5DC337D8574}"/>
                </a:ext>
              </a:extLst>
            </p:cNvPr>
            <p:cNvSpPr/>
            <p:nvPr/>
          </p:nvSpPr>
          <p:spPr>
            <a:xfrm rot="10800000">
              <a:off x="14599548" y="7809220"/>
              <a:ext cx="3411136" cy="693095"/>
            </a:xfrm>
            <a:prstGeom prst="curvedRightArrow">
              <a:avLst>
                <a:gd name="adj1" fmla="val 22033"/>
                <a:gd name="adj2" fmla="val 36060"/>
                <a:gd name="adj3" fmla="val 17216"/>
              </a:avLst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70E93C8-EE7F-44C4-9CA9-A8C94DF21C02}"/>
                </a:ext>
              </a:extLst>
            </p:cNvPr>
            <p:cNvSpPr txBox="1"/>
            <p:nvPr/>
          </p:nvSpPr>
          <p:spPr>
            <a:xfrm>
              <a:off x="18702215" y="8003152"/>
              <a:ext cx="5274934" cy="3052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algn="ctr"/>
              <a:r>
                <a:rPr lang="en-US" sz="3200" noProof="0" dirty="0">
                  <a:solidFill>
                    <a:schemeClr val="bg1"/>
                  </a:solidFill>
                </a:rPr>
                <a:t>Extension/Improvement of the dataset</a:t>
              </a:r>
              <a:br>
                <a:rPr lang="en-US" sz="3200" noProof="0" dirty="0">
                  <a:solidFill>
                    <a:schemeClr val="bg1"/>
                  </a:solidFill>
                </a:rPr>
              </a:br>
              <a:r>
                <a:rPr lang="en-US" sz="3200" noProof="0" dirty="0">
                  <a:solidFill>
                    <a:schemeClr val="bg1"/>
                  </a:solidFill>
                </a:rPr>
                <a:t>(data-centric optimization)</a:t>
              </a:r>
              <a:endParaRPr kumimoji="0" lang="en-US" sz="320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Overpass Heavy"/>
              </a:endParaRPr>
            </a:p>
          </p:txBody>
        </p:sp>
      </p:grpSp>
      <p:sp>
        <p:nvSpPr>
          <p:cNvPr id="12" name="Pfeil: nach unten 11">
            <a:extLst>
              <a:ext uri="{FF2B5EF4-FFF2-40B4-BE49-F238E27FC236}">
                <a16:creationId xmlns:a16="http://schemas.microsoft.com/office/drawing/2014/main" id="{52BF9212-E2C5-4B35-8E7F-C51CD8E24C4A}"/>
              </a:ext>
            </a:extLst>
          </p:cNvPr>
          <p:cNvSpPr/>
          <p:nvPr/>
        </p:nvSpPr>
        <p:spPr>
          <a:xfrm>
            <a:off x="10890737" y="1716470"/>
            <a:ext cx="2602523" cy="732882"/>
          </a:xfrm>
          <a:prstGeom prst="downArrow">
            <a:avLst>
              <a:gd name="adj1" fmla="val 64458"/>
              <a:gd name="adj2" fmla="val 7751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3" name="Pfeil: nach unten 12">
            <a:extLst>
              <a:ext uri="{FF2B5EF4-FFF2-40B4-BE49-F238E27FC236}">
                <a16:creationId xmlns:a16="http://schemas.microsoft.com/office/drawing/2014/main" id="{F7DE5AB4-0718-44BB-9A9C-93017974FEEA}"/>
              </a:ext>
            </a:extLst>
          </p:cNvPr>
          <p:cNvSpPr/>
          <p:nvPr/>
        </p:nvSpPr>
        <p:spPr>
          <a:xfrm>
            <a:off x="10890737" y="4990370"/>
            <a:ext cx="2602523" cy="732882"/>
          </a:xfrm>
          <a:prstGeom prst="downArrow">
            <a:avLst>
              <a:gd name="adj1" fmla="val 64458"/>
              <a:gd name="adj2" fmla="val 7751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C6BCEA28-4C56-418B-9EDB-572BF7204B3E}"/>
              </a:ext>
            </a:extLst>
          </p:cNvPr>
          <p:cNvSpPr/>
          <p:nvPr/>
        </p:nvSpPr>
        <p:spPr>
          <a:xfrm>
            <a:off x="10890738" y="7880600"/>
            <a:ext cx="2602523" cy="732882"/>
          </a:xfrm>
          <a:prstGeom prst="downArrow">
            <a:avLst>
              <a:gd name="adj1" fmla="val 64458"/>
              <a:gd name="adj2" fmla="val 7751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7" name="Pfeil: nach unten 16">
            <a:extLst>
              <a:ext uri="{FF2B5EF4-FFF2-40B4-BE49-F238E27FC236}">
                <a16:creationId xmlns:a16="http://schemas.microsoft.com/office/drawing/2014/main" id="{DF44ED13-EDBD-4D02-974E-7537AC0998F6}"/>
              </a:ext>
            </a:extLst>
          </p:cNvPr>
          <p:cNvSpPr/>
          <p:nvPr/>
        </p:nvSpPr>
        <p:spPr>
          <a:xfrm>
            <a:off x="10890738" y="10686053"/>
            <a:ext cx="2602523" cy="732882"/>
          </a:xfrm>
          <a:prstGeom prst="downArrow">
            <a:avLst>
              <a:gd name="adj1" fmla="val 64458"/>
              <a:gd name="adj2" fmla="val 77513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05BB533C-7CFA-B97B-FD56-7B68A8FE07DA}"/>
              </a:ext>
            </a:extLst>
          </p:cNvPr>
          <p:cNvGrpSpPr/>
          <p:nvPr/>
        </p:nvGrpSpPr>
        <p:grpSpPr>
          <a:xfrm>
            <a:off x="6727480" y="3243312"/>
            <a:ext cx="10850951" cy="1291591"/>
            <a:chOff x="2217906" y="3239996"/>
            <a:chExt cx="10850951" cy="732882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BC235C4F-578C-7762-7539-584F15610C3B}"/>
                </a:ext>
              </a:extLst>
            </p:cNvPr>
            <p:cNvSpPr/>
            <p:nvPr/>
          </p:nvSpPr>
          <p:spPr>
            <a:xfrm>
              <a:off x="2217906" y="3239996"/>
              <a:ext cx="7611277" cy="732882"/>
            </a:xfrm>
            <a:prstGeom prst="rect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noProof="0" dirty="0"/>
                <a:t>Training Data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B8385160-5B23-0073-A591-FB38ED694ED0}"/>
                </a:ext>
              </a:extLst>
            </p:cNvPr>
            <p:cNvSpPr/>
            <p:nvPr/>
          </p:nvSpPr>
          <p:spPr>
            <a:xfrm>
              <a:off x="12012565" y="3239997"/>
              <a:ext cx="1056292" cy="732148"/>
            </a:xfrm>
            <a:prstGeom prst="rect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2800" noProof="0" dirty="0"/>
                <a:t>Test Data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EF5F5BA2-E2B6-A362-6554-5E59A2125DCF}"/>
                </a:ext>
              </a:extLst>
            </p:cNvPr>
            <p:cNvSpPr/>
            <p:nvPr/>
          </p:nvSpPr>
          <p:spPr>
            <a:xfrm>
              <a:off x="9829183" y="3239996"/>
              <a:ext cx="2183382" cy="732882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tIns="144000" rtlCol="0" anchor="ctr"/>
            <a:lstStyle/>
            <a:p>
              <a:pPr algn="ctr">
                <a:lnSpc>
                  <a:spcPct val="70000"/>
                </a:lnSpc>
              </a:pPr>
              <a:r>
                <a:rPr lang="en-US" sz="2800" noProof="0" dirty="0"/>
                <a:t>Validation Data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E5359B67-9D85-F03D-DED4-F4BF15D94E41}"/>
              </a:ext>
            </a:extLst>
          </p:cNvPr>
          <p:cNvGrpSpPr/>
          <p:nvPr/>
        </p:nvGrpSpPr>
        <p:grpSpPr>
          <a:xfrm>
            <a:off x="6706157" y="5984950"/>
            <a:ext cx="10850951" cy="1476480"/>
            <a:chOff x="3557268" y="5281760"/>
            <a:chExt cx="10850951" cy="1116637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9A18278-C5F3-DE56-60AE-7F3D3CF7EAAB}"/>
                </a:ext>
              </a:extLst>
            </p:cNvPr>
            <p:cNvSpPr/>
            <p:nvPr/>
          </p:nvSpPr>
          <p:spPr>
            <a:xfrm>
              <a:off x="3557268" y="5281760"/>
              <a:ext cx="10850951" cy="963502"/>
            </a:xfrm>
            <a:prstGeom prst="rect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108000" rtlCol="0" anchor="t" anchorCtr="0"/>
            <a:lstStyle/>
            <a:p>
              <a:r>
                <a:rPr lang="en-US" sz="1800" noProof="0" dirty="0"/>
                <a:t>Training Data</a:t>
              </a:r>
              <a:br>
                <a:rPr lang="en-US" sz="1800" noProof="0" dirty="0"/>
              </a:br>
              <a:br>
                <a:rPr lang="en-US" sz="1800" noProof="0" dirty="0"/>
              </a:br>
              <a:endParaRPr lang="en-US" sz="1800" noProof="0" dirty="0"/>
            </a:p>
          </p:txBody>
        </p:sp>
        <p:sp>
          <p:nvSpPr>
            <p:cNvPr id="26" name="Inhaltsplatzhalter 2">
              <a:extLst>
                <a:ext uri="{FF2B5EF4-FFF2-40B4-BE49-F238E27FC236}">
                  <a16:creationId xmlns:a16="http://schemas.microsoft.com/office/drawing/2014/main" id="{07DA35E0-CB9C-46BC-C242-B87989425453}"/>
                </a:ext>
              </a:extLst>
            </p:cNvPr>
            <p:cNvSpPr txBox="1">
              <a:spLocks/>
            </p:cNvSpPr>
            <p:nvPr/>
          </p:nvSpPr>
          <p:spPr>
            <a:xfrm>
              <a:off x="4298593" y="5504082"/>
              <a:ext cx="9357864" cy="8943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892175" indent="-892175" algn="l" defTabSz="18288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Wingdings" panose="05000000000000000000" pitchFamily="2" charset="2"/>
                <a:buChar char="§"/>
                <a:defRPr sz="5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1pPr>
              <a:lvl2pPr marL="1516063" indent="-601663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8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0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0000"/>
                </a:spcBef>
                <a:buFont typeface="Wingdings" panose="05000000000000000000" pitchFamily="2" charset="2"/>
                <a:buNone/>
              </a:pPr>
              <a:r>
                <a:rPr lang="en-US" sz="4000" noProof="0" dirty="0"/>
                <a:t>Model Parameter Optimization</a:t>
              </a:r>
            </a:p>
          </p:txBody>
        </p: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074543C9-3B08-435C-780A-A9D9F3DF0FCB}"/>
              </a:ext>
            </a:extLst>
          </p:cNvPr>
          <p:cNvGrpSpPr/>
          <p:nvPr/>
        </p:nvGrpSpPr>
        <p:grpSpPr>
          <a:xfrm>
            <a:off x="6711376" y="8846867"/>
            <a:ext cx="10850951" cy="1481331"/>
            <a:chOff x="3557268" y="5281760"/>
            <a:chExt cx="10850951" cy="1116637"/>
          </a:xfrm>
        </p:grpSpPr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7595A6E-D48C-EA20-4E0E-9BE08FC3F433}"/>
                </a:ext>
              </a:extLst>
            </p:cNvPr>
            <p:cNvSpPr/>
            <p:nvPr/>
          </p:nvSpPr>
          <p:spPr>
            <a:xfrm>
              <a:off x="3557268" y="5281760"/>
              <a:ext cx="10850951" cy="963502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108000" rtlCol="0" anchor="t" anchorCtr="0"/>
            <a:lstStyle/>
            <a:p>
              <a:r>
                <a:rPr lang="en-US" sz="1800" noProof="0" dirty="0"/>
                <a:t>Validation Data</a:t>
              </a:r>
              <a:br>
                <a:rPr lang="en-US" sz="1800" noProof="0" dirty="0"/>
              </a:br>
              <a:br>
                <a:rPr lang="en-US" sz="1800" noProof="0" dirty="0"/>
              </a:br>
              <a:endParaRPr lang="en-US" sz="1800" noProof="0" dirty="0"/>
            </a:p>
          </p:txBody>
        </p:sp>
        <p:sp>
          <p:nvSpPr>
            <p:cNvPr id="30" name="Inhaltsplatzhalter 2">
              <a:extLst>
                <a:ext uri="{FF2B5EF4-FFF2-40B4-BE49-F238E27FC236}">
                  <a16:creationId xmlns:a16="http://schemas.microsoft.com/office/drawing/2014/main" id="{186DD34D-5015-1F49-6B33-C1A282B9A5F1}"/>
                </a:ext>
              </a:extLst>
            </p:cNvPr>
            <p:cNvSpPr txBox="1">
              <a:spLocks/>
            </p:cNvSpPr>
            <p:nvPr/>
          </p:nvSpPr>
          <p:spPr>
            <a:xfrm>
              <a:off x="4298593" y="5504082"/>
              <a:ext cx="9357864" cy="8943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892175" indent="-892175" algn="l" defTabSz="18288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Wingdings" panose="05000000000000000000" pitchFamily="2" charset="2"/>
                <a:buChar char="§"/>
                <a:defRPr sz="5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1pPr>
              <a:lvl2pPr marL="1516063" indent="-601663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8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0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0000"/>
                </a:spcBef>
                <a:buFont typeface="Wingdings" panose="05000000000000000000" pitchFamily="2" charset="2"/>
                <a:buNone/>
              </a:pPr>
              <a:r>
                <a:rPr lang="en-US" sz="4000" noProof="0" dirty="0"/>
                <a:t>Hyper Parameter Optimization</a:t>
              </a:r>
            </a:p>
          </p:txBody>
        </p: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0B03BC5E-82AC-2876-D2CA-8F549D745B41}"/>
              </a:ext>
            </a:extLst>
          </p:cNvPr>
          <p:cNvGrpSpPr/>
          <p:nvPr/>
        </p:nvGrpSpPr>
        <p:grpSpPr>
          <a:xfrm>
            <a:off x="6711376" y="11703090"/>
            <a:ext cx="10850951" cy="1481331"/>
            <a:chOff x="3557268" y="5281760"/>
            <a:chExt cx="10850951" cy="1116637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12DF14B8-6D2C-D40A-C82B-79C008AB887F}"/>
                </a:ext>
              </a:extLst>
            </p:cNvPr>
            <p:cNvSpPr/>
            <p:nvPr/>
          </p:nvSpPr>
          <p:spPr>
            <a:xfrm>
              <a:off x="3557268" y="5281760"/>
              <a:ext cx="10850951" cy="963502"/>
            </a:xfrm>
            <a:prstGeom prst="rect">
              <a:avLst/>
            </a:prstGeom>
            <a:solidFill>
              <a:srgbClr val="ED7D31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108000" rtlCol="0" anchor="t" anchorCtr="0"/>
            <a:lstStyle/>
            <a:p>
              <a:r>
                <a:rPr lang="en-US" sz="1800" noProof="0" dirty="0"/>
                <a:t>Test Data</a:t>
              </a:r>
              <a:br>
                <a:rPr lang="en-US" sz="1800" noProof="0" dirty="0"/>
              </a:br>
              <a:br>
                <a:rPr lang="en-US" sz="1800" noProof="0" dirty="0"/>
              </a:br>
              <a:endParaRPr lang="en-US" sz="1800" noProof="0" dirty="0"/>
            </a:p>
          </p:txBody>
        </p:sp>
        <p:sp>
          <p:nvSpPr>
            <p:cNvPr id="33" name="Inhaltsplatzhalter 2">
              <a:extLst>
                <a:ext uri="{FF2B5EF4-FFF2-40B4-BE49-F238E27FC236}">
                  <a16:creationId xmlns:a16="http://schemas.microsoft.com/office/drawing/2014/main" id="{5940216F-7F0C-23A6-D737-2C1C57AB8431}"/>
                </a:ext>
              </a:extLst>
            </p:cNvPr>
            <p:cNvSpPr txBox="1">
              <a:spLocks/>
            </p:cNvSpPr>
            <p:nvPr/>
          </p:nvSpPr>
          <p:spPr>
            <a:xfrm>
              <a:off x="4298593" y="5504082"/>
              <a:ext cx="9357864" cy="89431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892175" indent="-892175" algn="l" defTabSz="1828800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Wingdings" panose="05000000000000000000" pitchFamily="2" charset="2"/>
                <a:buChar char="§"/>
                <a:defRPr sz="5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1pPr>
              <a:lvl2pPr marL="1516063" indent="-601663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8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2pPr>
              <a:lvl3pPr marL="2286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40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3pPr>
              <a:lvl4pPr marL="3200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4pPr>
              <a:lvl5pPr marL="41148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3600" kern="1200">
                  <a:solidFill>
                    <a:schemeClr val="bg1"/>
                  </a:solidFill>
                  <a:latin typeface="Overpass Heavy" panose="00000A00000000000000" pitchFamily="50" charset="0"/>
                  <a:ea typeface="+mn-ea"/>
                  <a:cs typeface="+mn-cs"/>
                </a:defRPr>
              </a:lvl5pPr>
              <a:lvl6pPr marL="50292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6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80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400" indent="-457200" algn="l" defTabSz="18288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10000"/>
                </a:spcBef>
                <a:buFont typeface="Wingdings" panose="05000000000000000000" pitchFamily="2" charset="2"/>
                <a:buNone/>
              </a:pPr>
              <a:r>
                <a:rPr lang="en-US" sz="4000" noProof="0" dirty="0"/>
                <a:t>Evaluation of Model </a:t>
              </a:r>
              <a:r>
                <a:rPr lang="en-US" sz="4000" dirty="0"/>
                <a:t>Q</a:t>
              </a:r>
              <a:r>
                <a:rPr lang="en-US" sz="4000" noProof="0" dirty="0" err="1"/>
                <a:t>uality</a:t>
              </a:r>
              <a:endParaRPr lang="en-US" sz="4000" noProof="0" dirty="0"/>
            </a:p>
          </p:txBody>
        </p:sp>
      </p:grp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C31CC427-2D1F-CD52-B587-739270201983}"/>
              </a:ext>
            </a:extLst>
          </p:cNvPr>
          <p:cNvSpPr txBox="1">
            <a:spLocks/>
          </p:cNvSpPr>
          <p:nvPr/>
        </p:nvSpPr>
        <p:spPr>
          <a:xfrm>
            <a:off x="6946942" y="2482248"/>
            <a:ext cx="10490111" cy="1085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892175" indent="-892175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Wingdings" panose="05000000000000000000" pitchFamily="2" charset="2"/>
              <a:buChar char="§"/>
              <a:defRPr sz="5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1pPr>
            <a:lvl2pPr marL="1516063" indent="-601663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48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40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600" kern="1200">
                <a:solidFill>
                  <a:schemeClr val="bg1"/>
                </a:solidFill>
                <a:latin typeface="Overpass Heavy" panose="00000A00000000000000" pitchFamily="50" charset="0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0"/>
              </a:spcBef>
              <a:buNone/>
            </a:pPr>
            <a:r>
              <a:rPr lang="en-US" sz="4000" dirty="0"/>
              <a:t>Splitting the Dataset (e.g. 70/20/10)</a:t>
            </a:r>
          </a:p>
        </p:txBody>
      </p:sp>
    </p:spTree>
    <p:extLst>
      <p:ext uri="{BB962C8B-B14F-4D97-AF65-F5344CB8AC3E}">
        <p14:creationId xmlns:p14="http://schemas.microsoft.com/office/powerpoint/2010/main" val="361751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66133-6B04-47CD-9F14-0CD927C1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E7E56D-F55A-461A-A675-8B711899E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lvl="4" indent="0">
              <a:lnSpc>
                <a:spcPct val="120000"/>
              </a:lnSpc>
              <a:buNone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latin typeface="Overpass Black" panose="00000A00000000000000" pitchFamily="2" charset="0"/>
              </a:rPr>
              <a:t>Ruft folgendes Tool auf: </a:t>
            </a:r>
            <a:r>
              <a:rPr lang="de-DE" sz="6000" dirty="0">
                <a:latin typeface="Overpass Black" panose="00000A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https://playground.tensorflow.org/</a:t>
            </a:r>
            <a:r>
              <a:rPr lang="de-DE" sz="6000" dirty="0">
                <a:latin typeface="Overpass Black" panose="00000A00000000000000" pitchFamily="2" charset="0"/>
              </a:rPr>
              <a:t> </a:t>
            </a:r>
          </a:p>
          <a:p>
            <a:pPr marL="0" lvl="4" indent="0">
              <a:lnSpc>
                <a:spcPct val="120000"/>
              </a:lnSpc>
              <a:buNone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endParaRPr lang="de-DE" sz="6000" dirty="0">
              <a:latin typeface="Overpass Black" panose="00000A00000000000000" pitchFamily="2" charset="0"/>
            </a:endParaRPr>
          </a:p>
          <a:p>
            <a:pPr marL="1143000" lvl="4" indent="-1143000">
              <a:lnSpc>
                <a:spcPct val="120000"/>
              </a:lnSpc>
              <a:buFont typeface="+mj-lt"/>
              <a:buAutoNum type="arabicParenR"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latin typeface="Overpass Black" panose="00000A00000000000000" pitchFamily="2" charset="0"/>
              </a:rPr>
              <a:t>Definiert eine lineare Regression (keine Hidden Layer)</a:t>
            </a:r>
          </a:p>
          <a:p>
            <a:pPr marL="1798638" lvl="5" indent="-571500">
              <a:lnSpc>
                <a:spcPct val="120000"/>
              </a:lnSpc>
              <a:buFont typeface="Wingdings" panose="05000000000000000000" pitchFamily="2" charset="2"/>
              <a:buChar char="§"/>
              <a:tabLst>
                <a:tab pos="1887538" algn="l"/>
              </a:tabLst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solidFill>
                  <a:schemeClr val="bg1"/>
                </a:solidFill>
                <a:latin typeface="Overpass Black" panose="00000A00000000000000" pitchFamily="2" charset="0"/>
              </a:rPr>
              <a:t>Welche der 4 Datensätze könnt Ihr mit der linearen Regression erfolgreich vorhersagen?</a:t>
            </a:r>
          </a:p>
          <a:p>
            <a:pPr marL="1798638" lvl="5" indent="-571500">
              <a:lnSpc>
                <a:spcPct val="120000"/>
              </a:lnSpc>
              <a:buFont typeface="Wingdings" panose="05000000000000000000" pitchFamily="2" charset="2"/>
              <a:buChar char="§"/>
              <a:tabLst>
                <a:tab pos="1887538" algn="l"/>
              </a:tabLst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solidFill>
                  <a:schemeClr val="bg1"/>
                </a:solidFill>
                <a:latin typeface="Overpass Black" panose="00000A00000000000000" pitchFamily="2" charset="0"/>
              </a:rPr>
              <a:t>Inwieweit könnt Ihr die Ergebnisse hinsichtlich der verwendeten Features (Variablen) interpretieren?</a:t>
            </a:r>
          </a:p>
          <a:p>
            <a:pPr marL="571500" lvl="4" indent="-571500">
              <a:lnSpc>
                <a:spcPct val="120000"/>
              </a:lnSpc>
              <a:defRPr sz="4200">
                <a:latin typeface="Overpass"/>
                <a:ea typeface="Overpass"/>
                <a:cs typeface="Overpass"/>
                <a:sym typeface="Overpass"/>
              </a:defRPr>
            </a:pPr>
            <a:endParaRPr lang="de-DE" sz="6000" dirty="0">
              <a:latin typeface="Overpass Black" panose="00000A00000000000000" pitchFamily="2" charset="0"/>
            </a:endParaRPr>
          </a:p>
          <a:p>
            <a:pPr marL="1143000" lvl="4" indent="-1143000">
              <a:lnSpc>
                <a:spcPct val="120000"/>
              </a:lnSpc>
              <a:buFont typeface="+mj-lt"/>
              <a:buAutoNum type="arabicParenR" startAt="2"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latin typeface="Overpass Black" panose="00000A00000000000000" pitchFamily="2" charset="0"/>
              </a:rPr>
              <a:t>Definiert zwei Hidden Layer und probiert die Anzahlen der Neuronen so zu ändern, dass Ihr den spiralförmigen Datensatz vorhersagen könnt.</a:t>
            </a:r>
          </a:p>
          <a:p>
            <a:pPr marL="1798638" lvl="5" indent="-571500">
              <a:lnSpc>
                <a:spcPct val="120000"/>
              </a:lnSpc>
              <a:buFont typeface="Wingdings" panose="05000000000000000000" pitchFamily="2" charset="2"/>
              <a:buChar char="§"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solidFill>
                  <a:schemeClr val="bg1"/>
                </a:solidFill>
                <a:latin typeface="Overpass Black" panose="00000A00000000000000" pitchFamily="2" charset="0"/>
              </a:rPr>
              <a:t>Welche Verteilungen könnt Ihr erfolgreich vorhersagen?</a:t>
            </a:r>
          </a:p>
          <a:p>
            <a:pPr marL="1798638" lvl="5" indent="-571500">
              <a:lnSpc>
                <a:spcPct val="120000"/>
              </a:lnSpc>
              <a:buFont typeface="Wingdings" panose="05000000000000000000" pitchFamily="2" charset="2"/>
              <a:buChar char="§"/>
              <a:defRPr sz="4200">
                <a:latin typeface="Overpass"/>
                <a:ea typeface="Overpass"/>
                <a:cs typeface="Overpass"/>
                <a:sym typeface="Overpass"/>
              </a:defRPr>
            </a:pPr>
            <a:r>
              <a:rPr lang="de-DE" sz="6000" dirty="0">
                <a:solidFill>
                  <a:schemeClr val="bg1"/>
                </a:solidFill>
                <a:latin typeface="Overpass Black" panose="00000A00000000000000" pitchFamily="2" charset="0"/>
              </a:rPr>
              <a:t>Inwieweit könnt Ihr die Ergebnisse hinsichtlich der verwendeten Feature interpretieren?</a:t>
            </a:r>
          </a:p>
        </p:txBody>
      </p:sp>
    </p:spTree>
    <p:extLst>
      <p:ext uri="{BB962C8B-B14F-4D97-AF65-F5344CB8AC3E}">
        <p14:creationId xmlns:p14="http://schemas.microsoft.com/office/powerpoint/2010/main" val="8434576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48EBC-84B4-3D7D-5EBB-91A6D563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dataset</a:t>
            </a:r>
            <a:br>
              <a:rPr lang="en-US" dirty="0"/>
            </a:br>
            <a:r>
              <a:rPr lang="en-US" dirty="0"/>
              <a:t>without time series (!)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80762B-CC1D-E736-042F-4907FCDC2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659086"/>
            <a:ext cx="18266229" cy="6727371"/>
          </a:xfrm>
        </p:spPr>
        <p:txBody>
          <a:bodyPr/>
          <a:lstStyle/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Shuffling the order (randomization)</a:t>
            </a:r>
          </a:p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Definition of the sizes of training, validation, and test datasets in percentages</a:t>
            </a:r>
          </a:p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Splitting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112669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48EBC-84B4-3D7D-5EBB-91A6D563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dataset</a:t>
            </a:r>
            <a:br>
              <a:rPr lang="en-US" dirty="0"/>
            </a:br>
            <a:r>
              <a:rPr lang="en-US" dirty="0"/>
              <a:t>with time series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80762B-CC1D-E736-042F-4907FCDC2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4659086"/>
            <a:ext cx="18266229" cy="6727371"/>
          </a:xfrm>
        </p:spPr>
        <p:txBody>
          <a:bodyPr/>
          <a:lstStyle/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Ordering the time series</a:t>
            </a:r>
          </a:p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Definition of time series windows for validation and test datasets</a:t>
            </a:r>
          </a:p>
          <a:p>
            <a:pPr marL="1871663" indent="-1871663">
              <a:spcBef>
                <a:spcPts val="4800"/>
              </a:spcBef>
              <a:buAutoNum type="arabicParenBoth"/>
            </a:pPr>
            <a:r>
              <a:rPr lang="en-US" dirty="0"/>
              <a:t>Splitting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269592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0943B-C698-15AA-B284-26BC9050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49"/>
            <a:ext cx="21031200" cy="933449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sklearn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model_selection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Load the dataset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"https://raw.githubusercontent.com/opencampus-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einfuehrung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-in-data-science-und-ml/main/</a:t>
            </a:r>
            <a:r>
              <a:rPr lang="en-US" sz="2400" b="0" dirty="0" err="1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house_pricing_data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/house_pricing_train.csv"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read_csv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url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Set a random seed for reproducibility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42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First, split the data into training (70%) and remaining (30%)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remaining_data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train_size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0.7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Now split the remaining data into validation (2/3 of remaining) and test (1/3 of remaining)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train_test_split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remaining_data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test_size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0.3333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random_state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Check the dimensions of the datasets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"Training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"Validation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"Test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8B3C1-D915-72CC-A748-29F5EF36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dataset splitting</a:t>
            </a:r>
            <a:br>
              <a:rPr lang="en-US" dirty="0"/>
            </a:br>
            <a:r>
              <a:rPr lang="en-US" dirty="0"/>
              <a:t>(no time series)</a:t>
            </a:r>
          </a:p>
        </p:txBody>
      </p:sp>
    </p:spTree>
    <p:extLst>
      <p:ext uri="{BB962C8B-B14F-4D97-AF65-F5344CB8AC3E}">
        <p14:creationId xmlns:p14="http://schemas.microsoft.com/office/powerpoint/2010/main" val="356907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0943B-C698-15AA-B284-26BC9050A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381377"/>
            <a:ext cx="21031200" cy="9996693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import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pandas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F00D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Sample data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DataFrame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({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date_range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start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'2021-01-01'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periods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freq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'value'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range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100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})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Ensure the data is sorted by date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sort_values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head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Define your date thresholds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'2021-03-31'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'2021-04-30'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Convert to datetime if not already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267F99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pd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to_datetime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Split the data based on the date thresholds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 </a:t>
            </a: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&lt;=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'date'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validation_end_date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# Check the dimensions of the datasets</a:t>
            </a:r>
            <a:endParaRPr lang="en-US" sz="2400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"Training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train_data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"Validation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validation_data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b="0" dirty="0">
                <a:solidFill>
                  <a:srgbClr val="795E26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print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"Test dataset dimensions:"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test_data</a:t>
            </a:r>
            <a:r>
              <a:rPr lang="en-US" sz="24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24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2400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68B3C1-D915-72CC-A748-29F5EF367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of dataset splitting</a:t>
            </a:r>
            <a:br>
              <a:rPr lang="en-US" dirty="0"/>
            </a:br>
            <a:r>
              <a:rPr lang="en-US" dirty="0"/>
              <a:t>(time series)</a:t>
            </a:r>
          </a:p>
        </p:txBody>
      </p:sp>
    </p:spTree>
    <p:extLst>
      <p:ext uri="{BB962C8B-B14F-4D97-AF65-F5344CB8AC3E}">
        <p14:creationId xmlns:p14="http://schemas.microsoft.com/office/powerpoint/2010/main" val="100981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53DB22-34F7-4DD1-B457-EB219BDDC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Linear Model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2B20AD-014D-4A45-9748-D493AB3A5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92179" y="3651250"/>
                <a:ext cx="16370703" cy="8702676"/>
              </a:xfr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>
                <a:noAutofit/>
              </a:bodyPr>
              <a:lstStyle/>
              <a:p>
                <a:pPr marL="176213" indent="0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4400" dirty="0"/>
                  <a:t> :  beobachtete Eingabe</a:t>
                </a:r>
              </a:p>
              <a:p>
                <a:pPr marL="176213" indent="0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r>
                      <a:rPr lang="de-DE" sz="4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4400" dirty="0"/>
                  <a:t> :  beobachtete Ausgabe</a:t>
                </a:r>
              </a:p>
              <a:p>
                <a:pPr marL="176213" indent="0">
                  <a:spcBef>
                    <a:spcPts val="1800"/>
                  </a:spcBef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4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4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4400" dirty="0"/>
                  <a:t>:  geschätzte Ausgabe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32B20AD-014D-4A45-9748-D493AB3A5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92179" y="3651250"/>
                <a:ext cx="16370703" cy="8702676"/>
              </a:xfrm>
              <a:blipFill>
                <a:blip r:embed="rId3"/>
                <a:stretch>
                  <a:fillRect t="-209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DD7FF7F7-1BD5-4082-962B-1D4852512AFD}"/>
              </a:ext>
            </a:extLst>
          </p:cNvPr>
          <p:cNvGrpSpPr/>
          <p:nvPr/>
        </p:nvGrpSpPr>
        <p:grpSpPr>
          <a:xfrm>
            <a:off x="7492181" y="3215908"/>
            <a:ext cx="16370709" cy="9880660"/>
            <a:chOff x="10155154" y="2844772"/>
            <a:chExt cx="11272386" cy="6647141"/>
          </a:xfrm>
        </p:grpSpPr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A8F17C34-7983-409C-8600-A451B9DDF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5154" y="2844772"/>
              <a:ext cx="11272386" cy="5889381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ABF5D07B-1B49-42DD-A296-00198866C9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211"/>
            <a:stretch/>
          </p:blipFill>
          <p:spPr>
            <a:xfrm>
              <a:off x="10155154" y="8915400"/>
              <a:ext cx="11272386" cy="576513"/>
            </a:xfrm>
            <a:prstGeom prst="rect">
              <a:avLst/>
            </a:prstGeom>
          </p:spPr>
        </p:pic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DCDAB05-7583-443E-957F-7DDA781020F9}"/>
                </a:ext>
              </a:extLst>
            </p:cNvPr>
            <p:cNvSpPr/>
            <p:nvPr/>
          </p:nvSpPr>
          <p:spPr>
            <a:xfrm>
              <a:off x="20516850" y="7810500"/>
              <a:ext cx="910690" cy="7810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DE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4AA726B8-FE1D-4CB2-977B-103B0B469134}"/>
                </a:ext>
              </a:extLst>
            </p:cNvPr>
            <p:cNvCxnSpPr/>
            <p:nvPr/>
          </p:nvCxnSpPr>
          <p:spPr>
            <a:xfrm>
              <a:off x="11241488" y="7810500"/>
              <a:ext cx="0" cy="1181100"/>
            </a:xfrm>
            <a:prstGeom prst="line">
              <a:avLst/>
            </a:prstGeom>
            <a:noFill/>
            <a:ln w="50800" cap="flat">
              <a:solidFill>
                <a:srgbClr val="D8D8D8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76A08C-E65A-4961-BEAA-3FF09A825595}"/>
              </a:ext>
            </a:extLst>
          </p:cNvPr>
          <p:cNvGrpSpPr/>
          <p:nvPr/>
        </p:nvGrpSpPr>
        <p:grpSpPr>
          <a:xfrm>
            <a:off x="10764240" y="7726836"/>
            <a:ext cx="4997522" cy="3151872"/>
            <a:chOff x="12782445" y="5529821"/>
            <a:chExt cx="3139876" cy="1788189"/>
          </a:xfrm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95D4EC5-4D48-443C-8A48-911C47C473AF}"/>
                </a:ext>
              </a:extLst>
            </p:cNvPr>
            <p:cNvCxnSpPr/>
            <p:nvPr/>
          </p:nvCxnSpPr>
          <p:spPr>
            <a:xfrm>
              <a:off x="12782445" y="6803096"/>
              <a:ext cx="244482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350888AE-D480-4765-8025-8D764FB3D504}"/>
                </a:ext>
              </a:extLst>
            </p:cNvPr>
            <p:cNvCxnSpPr>
              <a:cxnSpLocks/>
            </p:cNvCxnSpPr>
            <p:nvPr/>
          </p:nvCxnSpPr>
          <p:spPr>
            <a:xfrm>
              <a:off x="15227269" y="5529821"/>
              <a:ext cx="0" cy="1303165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9FDE7FA-1C2D-4009-BD41-BBB1D28BF46C}"/>
                    </a:ext>
                  </a:extLst>
                </p:cNvPr>
                <p:cNvSpPr txBox="1"/>
                <p:nvPr/>
              </p:nvSpPr>
              <p:spPr>
                <a:xfrm>
                  <a:off x="15312274" y="6121134"/>
                  <a:ext cx="610047" cy="5533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71437" tIns="71437" rIns="71437" bIns="71437" numCol="1" spcCol="3810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5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DE" sz="5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DE" sz="7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Overpass Heavy"/>
                  </a:endParaRPr>
                </a:p>
              </p:txBody>
            </p:sp>
          </mc:Choice>
          <mc:Fallback xmlns=""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49FDE7FA-1C2D-4009-BD41-BBB1D28BF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12274" y="6121134"/>
                  <a:ext cx="610047" cy="5533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1BA7839-E328-4ABE-AE72-AD084CD96C78}"/>
                </a:ext>
              </a:extLst>
            </p:cNvPr>
            <p:cNvSpPr txBox="1"/>
            <p:nvPr/>
          </p:nvSpPr>
          <p:spPr>
            <a:xfrm>
              <a:off x="13773671" y="6764701"/>
              <a:ext cx="356328" cy="5533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71437" tIns="71437" rIns="71437" bIns="71437" numCol="1" spcCol="38100" rtlCol="0" anchor="ctr">
              <a:spAutoFit/>
            </a:bodyPr>
            <a:lstStyle/>
            <a:p>
              <a:pPr marL="0" marR="0" indent="71437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dirty="0"/>
                <a:t>1</a:t>
              </a:r>
              <a:endParaRPr kumimoji="0" lang="en-DE" sz="7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Overpass Heavy"/>
              </a:endParaRPr>
            </a:p>
          </p:txBody>
        </p:sp>
      </p:grp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4390566-6D96-4E9C-A4EB-C27191933A03}"/>
              </a:ext>
            </a:extLst>
          </p:cNvPr>
          <p:cNvCxnSpPr>
            <a:cxnSpLocks/>
          </p:cNvCxnSpPr>
          <p:nvPr/>
        </p:nvCxnSpPr>
        <p:spPr>
          <a:xfrm>
            <a:off x="9069799" y="10910042"/>
            <a:ext cx="0" cy="1562377"/>
          </a:xfrm>
          <a:prstGeom prst="line">
            <a:avLst/>
          </a:prstGeom>
          <a:noFill/>
          <a:ln w="762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6306729-F3E7-4FAD-A374-0A51793BB907}"/>
                  </a:ext>
                </a:extLst>
              </p:cNvPr>
              <p:cNvSpPr txBox="1"/>
              <p:nvPr/>
            </p:nvSpPr>
            <p:spPr>
              <a:xfrm>
                <a:off x="7945046" y="11111272"/>
                <a:ext cx="1124753" cy="12307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71437" tIns="71437" rIns="71437" bIns="71437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DE" sz="5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Overpass Heavy"/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D6306729-F3E7-4FAD-A374-0A51793BB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5046" y="11111272"/>
                <a:ext cx="1124753" cy="1230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4CFEBDB-7EE1-4764-8F24-C2DD6DCFB68A}"/>
              </a:ext>
            </a:extLst>
          </p:cNvPr>
          <p:cNvGrpSpPr/>
          <p:nvPr/>
        </p:nvGrpSpPr>
        <p:grpSpPr>
          <a:xfrm>
            <a:off x="19273283" y="4481901"/>
            <a:ext cx="3988373" cy="2512765"/>
            <a:chOff x="18128562" y="3688834"/>
            <a:chExt cx="2505841" cy="1425597"/>
          </a:xfrm>
        </p:grpSpPr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A8CEF61-0BA9-47FF-99AF-E0739C12FB33}"/>
                </a:ext>
              </a:extLst>
            </p:cNvPr>
            <p:cNvCxnSpPr>
              <a:cxnSpLocks/>
            </p:cNvCxnSpPr>
            <p:nvPr/>
          </p:nvCxnSpPr>
          <p:spPr>
            <a:xfrm>
              <a:off x="18128562" y="3966096"/>
              <a:ext cx="0" cy="932035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523AABD-D952-4CE7-BC63-C95D227772EA}"/>
                </a:ext>
              </a:extLst>
            </p:cNvPr>
            <p:cNvGrpSpPr/>
            <p:nvPr/>
          </p:nvGrpSpPr>
          <p:grpSpPr>
            <a:xfrm>
              <a:off x="18144628" y="3688834"/>
              <a:ext cx="2489775" cy="1425597"/>
              <a:chOff x="18144628" y="3688834"/>
              <a:chExt cx="2489775" cy="142559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A36BE24D-0E81-4472-9C76-DD30F1304F15}"/>
                      </a:ext>
                    </a:extLst>
                  </p:cNvPr>
                  <p:cNvSpPr txBox="1"/>
                  <p:nvPr/>
                </p:nvSpPr>
                <p:spPr>
                  <a:xfrm>
                    <a:off x="19425927" y="3688834"/>
                    <a:ext cx="1208050" cy="5533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de-DE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5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en-DE" sz="8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Overpass Heavy"/>
                    </a:endParaRPr>
                  </a:p>
                </p:txBody>
              </p:sp>
            </mc:Choice>
            <mc:Fallback xmlns="">
              <p:sp>
                <p:nvSpPr>
                  <p:cNvPr id="19" name="Textfeld 18">
                    <a:extLst>
                      <a:ext uri="{FF2B5EF4-FFF2-40B4-BE49-F238E27FC236}">
                        <a16:creationId xmlns:a16="http://schemas.microsoft.com/office/drawing/2014/main" id="{A36BE24D-0E81-4472-9C76-DD30F1304F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25927" y="3688834"/>
                    <a:ext cx="1208050" cy="55330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8C4A7318-7C40-452B-AB49-F6E15B9E8B67}"/>
                      </a:ext>
                    </a:extLst>
                  </p:cNvPr>
                  <p:cNvSpPr txBox="1"/>
                  <p:nvPr/>
                </p:nvSpPr>
                <p:spPr>
                  <a:xfrm>
                    <a:off x="19426353" y="4561122"/>
                    <a:ext cx="1208050" cy="55330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71437" tIns="71437" rIns="71437" bIns="71437" numCol="1" spcCol="38100" rtlCol="0" anchor="ctr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kumimoji="0" lang="en-DE" sz="80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Overpass Heavy"/>
                    </a:endParaRPr>
                  </a:p>
                </p:txBody>
              </p:sp>
            </mc:Choice>
            <mc:Fallback xmlns=""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8C4A7318-7C40-452B-AB49-F6E15B9E8B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426353" y="4561122"/>
                    <a:ext cx="1208050" cy="55330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87D2603-2A0C-4550-80AA-34B1C92C3E8E}"/>
                  </a:ext>
                </a:extLst>
              </p:cNvPr>
              <p:cNvCxnSpPr>
                <a:cxnSpLocks/>
                <a:stCxn id="19" idx="1"/>
              </p:cNvCxnSpPr>
              <p:nvPr/>
            </p:nvCxnSpPr>
            <p:spPr>
              <a:xfrm flipH="1">
                <a:off x="18144631" y="3965489"/>
                <a:ext cx="1281296" cy="3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dash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703F8BF4-0C51-4597-8DF5-B20B0216B7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144628" y="4876462"/>
                <a:ext cx="1281298" cy="0"/>
              </a:xfrm>
              <a:prstGeom prst="straightConnector1">
                <a:avLst/>
              </a:prstGeom>
              <a:noFill/>
              <a:ln w="76200" cap="flat">
                <a:solidFill>
                  <a:srgbClr val="000000"/>
                </a:solidFill>
                <a:prstDash val="dash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Inhaltsplatzhalter 2">
                <a:extLst>
                  <a:ext uri="{FF2B5EF4-FFF2-40B4-BE49-F238E27FC236}">
                    <a16:creationId xmlns:a16="http://schemas.microsoft.com/office/drawing/2014/main" id="{02B0F25B-4388-4F70-A8D7-72A18CB64A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892" y="4205848"/>
                <a:ext cx="6484054" cy="1813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892175" indent="-892175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Wingdings" panose="05000000000000000000" pitchFamily="2" charset="2"/>
                  <a:buChar char="§"/>
                  <a:defRPr sz="5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1pPr>
                <a:lvl2pPr marL="1516063" indent="-601663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8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0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96925" indent="-796925">
                  <a:lnSpc>
                    <a:spcPct val="150000"/>
                  </a:lnSpc>
                  <a:spcBef>
                    <a:spcPts val="8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DE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DE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DE" sz="7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DE" sz="7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sz="7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Inhaltsplatzhalter 2">
                <a:extLst>
                  <a:ext uri="{FF2B5EF4-FFF2-40B4-BE49-F238E27FC236}">
                    <a16:creationId xmlns:a16="http://schemas.microsoft.com/office/drawing/2014/main" id="{02B0F25B-4388-4F70-A8D7-72A18CB64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2" y="4205848"/>
                <a:ext cx="6484054" cy="1813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DDE89B65-5254-4DE4-B370-84AC4B7B7E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154708" y="9460727"/>
                <a:ext cx="7099588" cy="22969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892175" indent="-892175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Wingdings" panose="05000000000000000000" pitchFamily="2" charset="2"/>
                  <a:buChar char="§"/>
                  <a:defRPr sz="5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1pPr>
                <a:lvl2pPr marL="1516063" indent="-601663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8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0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bg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6213" indent="0"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4400" dirty="0">
                    <a:solidFill>
                      <a:schemeClr val="tx1"/>
                    </a:solidFill>
                  </a:rPr>
                  <a:t> : 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observed</a:t>
                </a:r>
                <a:r>
                  <a:rPr lang="de-DE" sz="4400" dirty="0">
                    <a:solidFill>
                      <a:schemeClr val="tx1"/>
                    </a:solidFill>
                  </a:rPr>
                  <a:t>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input</a:t>
                </a:r>
                <a:endParaRPr lang="de-DE" sz="4400" dirty="0">
                  <a:solidFill>
                    <a:schemeClr val="tx1"/>
                  </a:solidFill>
                </a:endParaRPr>
              </a:p>
              <a:p>
                <a:pPr marL="176213" indent="0"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r>
                      <a:rPr lang="de-DE" sz="4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de-DE" sz="4400" dirty="0">
                    <a:solidFill>
                      <a:schemeClr val="tx1"/>
                    </a:solidFill>
                  </a:rPr>
                  <a:t> : 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observed</a:t>
                </a:r>
                <a:r>
                  <a:rPr lang="de-DE" sz="4400" dirty="0">
                    <a:solidFill>
                      <a:schemeClr val="tx1"/>
                    </a:solidFill>
                  </a:rPr>
                  <a:t>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output</a:t>
                </a:r>
                <a:endParaRPr lang="de-DE" sz="4400" dirty="0">
                  <a:solidFill>
                    <a:schemeClr val="tx1"/>
                  </a:solidFill>
                </a:endParaRPr>
              </a:p>
              <a:p>
                <a:pPr marL="176213" indent="0">
                  <a:spcBef>
                    <a:spcPts val="1800"/>
                  </a:spcBef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sz="4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4400" dirty="0">
                    <a:solidFill>
                      <a:schemeClr val="tx1"/>
                    </a:solidFill>
                  </a:rPr>
                  <a:t>: 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estimated</a:t>
                </a:r>
                <a:r>
                  <a:rPr lang="de-DE" sz="4400" dirty="0">
                    <a:solidFill>
                      <a:schemeClr val="tx1"/>
                    </a:solidFill>
                  </a:rPr>
                  <a:t> </a:t>
                </a:r>
                <a:r>
                  <a:rPr lang="de-DE" sz="4400" dirty="0" err="1">
                    <a:solidFill>
                      <a:schemeClr val="tx1"/>
                    </a:solidFill>
                  </a:rPr>
                  <a:t>output</a:t>
                </a:r>
                <a:endParaRPr lang="de-DE" sz="4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Inhaltsplatzhalter 2">
                <a:extLst>
                  <a:ext uri="{FF2B5EF4-FFF2-40B4-BE49-F238E27FC236}">
                    <a16:creationId xmlns:a16="http://schemas.microsoft.com/office/drawing/2014/main" id="{DDE89B65-5254-4DE4-B370-84AC4B7B7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4708" y="9460727"/>
                <a:ext cx="7099588" cy="2296958"/>
              </a:xfrm>
              <a:prstGeom prst="rect">
                <a:avLst/>
              </a:prstGeom>
              <a:blipFill>
                <a:blip r:embed="rId10"/>
                <a:stretch>
                  <a:fillRect t="-7916" b="-153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Inhaltsplatzhalter 2">
                <a:extLst>
                  <a:ext uri="{FF2B5EF4-FFF2-40B4-BE49-F238E27FC236}">
                    <a16:creationId xmlns:a16="http://schemas.microsoft.com/office/drawing/2014/main" id="{D141AA55-F132-4054-8D9C-F8164174C3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0892" y="5956927"/>
                <a:ext cx="6484054" cy="1813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892175" indent="-892175" algn="l" defTabSz="1828800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Wingdings" panose="05000000000000000000" pitchFamily="2" charset="2"/>
                  <a:buChar char="§"/>
                  <a:defRPr sz="5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1pPr>
                <a:lvl2pPr marL="1516063" indent="-601663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8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2pPr>
                <a:lvl3pPr marL="2286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40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3pPr>
                <a:lvl4pPr marL="3200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4pPr>
                <a:lvl5pPr marL="41148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3600" kern="1200">
                    <a:solidFill>
                      <a:schemeClr val="tx1"/>
                    </a:solidFill>
                    <a:latin typeface="Overpass Heavy" panose="00000A00000000000000" pitchFamily="50" charset="0"/>
                    <a:ea typeface="+mn-ea"/>
                    <a:cs typeface="+mn-cs"/>
                  </a:defRPr>
                </a:lvl5pPr>
                <a:lvl6pPr marL="50292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6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80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400" indent="-457200" algn="l" defTabSz="18288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96925" indent="0">
                  <a:lnSpc>
                    <a:spcPct val="150000"/>
                  </a:lnSpc>
                  <a:spcBef>
                    <a:spcPts val="8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DE" sz="6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DE" sz="6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6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Inhaltsplatzhalter 2">
                <a:extLst>
                  <a:ext uri="{FF2B5EF4-FFF2-40B4-BE49-F238E27FC236}">
                    <a16:creationId xmlns:a16="http://schemas.microsoft.com/office/drawing/2014/main" id="{D141AA55-F132-4054-8D9C-F8164174C3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2" y="5956927"/>
                <a:ext cx="6484054" cy="1813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Overpass Heavy"/>
        <a:ea typeface="Overpass Heavy"/>
        <a:cs typeface="Overpass Heavy"/>
      </a:majorFont>
      <a:minorFont>
        <a:latin typeface="Overpass Heavy"/>
        <a:ea typeface="Overpass Heavy"/>
        <a:cs typeface="Overpass Heavy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Open Sans Extrabold"/>
            <a:ea typeface="Open Sans Extrabold"/>
            <a:cs typeface="Open Sans Extrabold"/>
            <a:sym typeface="Open Sans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71437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Overpass Heavy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24EB7848EEFF04AA03F951F07681284" ma:contentTypeVersion="7" ma:contentTypeDescription="Ein neues Dokument erstellen." ma:contentTypeScope="" ma:versionID="fad2dd7631af49269bd1fc052692524c">
  <xsd:schema xmlns:xsd="http://www.w3.org/2001/XMLSchema" xmlns:xs="http://www.w3.org/2001/XMLSchema" xmlns:p="http://schemas.microsoft.com/office/2006/metadata/properties" xmlns:ns2="fbec27ce-6600-45c4-8035-18efa7ec7330" xmlns:ns3="9c69bfb5-b349-4362-8fd6-c8712313ba2c" targetNamespace="http://schemas.microsoft.com/office/2006/metadata/properties" ma:root="true" ma:fieldsID="e37b8929e55bb272c077a6c00fc30ca2" ns2:_="" ns3:_="">
    <xsd:import namespace="fbec27ce-6600-45c4-8035-18efa7ec7330"/>
    <xsd:import namespace="9c69bfb5-b349-4362-8fd6-c8712313ba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c27ce-6600-45c4-8035-18efa7ec73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69bfb5-b349-4362-8fd6-c8712313ba2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9166F3-7F86-42E7-B67B-55D0FD6D8419}">
  <ds:schemaRefs>
    <ds:schemaRef ds:uri="http://schemas.microsoft.com/office/2006/metadata/properties"/>
    <ds:schemaRef ds:uri="http://www.w3.org/XML/1998/namespace"/>
    <ds:schemaRef ds:uri="fbec27ce-6600-45c4-8035-18efa7ec7330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9c69bfb5-b349-4362-8fd6-c8712313ba2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7647DBC-5F67-49CB-942D-D540120ECF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5CBE42-AAF6-43D8-AE0B-5FB6F4571E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ec27ce-6600-45c4-8035-18efa7ec7330"/>
    <ds:schemaRef ds:uri="9c69bfb5-b349-4362-8fd6-c8712313ba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3395</Words>
  <Application>Microsoft Office PowerPoint</Application>
  <PresentationFormat>Benutzerdefiniert</PresentationFormat>
  <Paragraphs>341</Paragraphs>
  <Slides>40</Slides>
  <Notes>23</Notes>
  <HiddenSlides>12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40</vt:i4>
      </vt:variant>
    </vt:vector>
  </HeadingPairs>
  <TitlesOfParts>
    <vt:vector size="51" baseType="lpstr">
      <vt:lpstr>Arial</vt:lpstr>
      <vt:lpstr>Calibri</vt:lpstr>
      <vt:lpstr>Cambria Math</vt:lpstr>
      <vt:lpstr>Consolas</vt:lpstr>
      <vt:lpstr>Helvetica Neue</vt:lpstr>
      <vt:lpstr>Open Sans Extrabold</vt:lpstr>
      <vt:lpstr>Overpass Black</vt:lpstr>
      <vt:lpstr>Overpass Heavy</vt:lpstr>
      <vt:lpstr>Wingdings</vt:lpstr>
      <vt:lpstr>2_Office Theme</vt:lpstr>
      <vt:lpstr>1_Office Theme</vt:lpstr>
      <vt:lpstr>Introduction to Machine Learning and Linear Regression</vt:lpstr>
      <vt:lpstr>PowerPoint-Präsentation</vt:lpstr>
      <vt:lpstr>Models for Machine Learning</vt:lpstr>
      <vt:lpstr>PowerPoint-Präsentation</vt:lpstr>
      <vt:lpstr>Splitting a dataset without time series (!)</vt:lpstr>
      <vt:lpstr>Splitting a dataset with time series</vt:lpstr>
      <vt:lpstr>Example of dataset splitting (no time series)</vt:lpstr>
      <vt:lpstr>Example of dataset splitting (time series)</vt:lpstr>
      <vt:lpstr>Linear Model</vt:lpstr>
      <vt:lpstr>Cost Function (Loss Function)</vt:lpstr>
      <vt:lpstr>Kostenfunktion (Loss Function)</vt:lpstr>
      <vt:lpstr>Optimization Function (Optimizer) </vt:lpstr>
      <vt:lpstr>Optimization of the Model parameters</vt:lpstr>
      <vt:lpstr>Model parameters vs. Hyper parameters</vt:lpstr>
      <vt:lpstr>Features, Labels, Parameter</vt:lpstr>
      <vt:lpstr>Minimization in Linear Modells </vt:lpstr>
      <vt:lpstr>Example of a linear Model</vt:lpstr>
      <vt:lpstr>Ergebnis des linearen Modells </vt:lpstr>
      <vt:lpstr>Result of a linear Model </vt:lpstr>
      <vt:lpstr>Regression Metrics</vt:lpstr>
      <vt:lpstr>Breakout</vt:lpstr>
      <vt:lpstr>Example Prediction</vt:lpstr>
      <vt:lpstr>PowerPoint-Präsentation</vt:lpstr>
      <vt:lpstr>PowerPoint-Präsentation</vt:lpstr>
      <vt:lpstr>PowerPoint-Präsentation</vt:lpstr>
      <vt:lpstr>PowerPoint-Präsentation</vt:lpstr>
      <vt:lpstr>Breakout</vt:lpstr>
      <vt:lpstr>Diskussion</vt:lpstr>
      <vt:lpstr>Baseline Model</vt:lpstr>
      <vt:lpstr>Learning resources</vt:lpstr>
      <vt:lpstr>Tasks</vt:lpstr>
      <vt:lpstr>Overfitting </vt:lpstr>
      <vt:lpstr>Example for overfitting </vt:lpstr>
      <vt:lpstr>Strategien zur Vermeidung von Overfitting</vt:lpstr>
      <vt:lpstr>Regularisierung</vt:lpstr>
      <vt:lpstr>Zusammenfassung Lineare Regression</vt:lpstr>
      <vt:lpstr>Wichtige Hyperparameter </vt:lpstr>
      <vt:lpstr>Eigenschaften des linearen Modells</vt:lpstr>
      <vt:lpstr>PowerPoint-Präsentation</vt:lpstr>
      <vt:lpstr>Breakout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Steffen</dc:creator>
  <cp:lastModifiedBy>Steffen Brandt</cp:lastModifiedBy>
  <cp:revision>682</cp:revision>
  <cp:lastPrinted>2019-09-12T18:54:13Z</cp:lastPrinted>
  <dcterms:modified xsi:type="dcterms:W3CDTF">2025-05-21T19:29:49Z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0x010100024EB7848EEFF04AA03F951F07681284</vt:lpwstr>
  </property>
</Properties>
</file>